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300" r:id="rId4"/>
    <p:sldId id="272" r:id="rId5"/>
    <p:sldId id="265" r:id="rId6"/>
    <p:sldId id="266" r:id="rId7"/>
    <p:sldId id="267" r:id="rId8"/>
    <p:sldId id="287" r:id="rId9"/>
    <p:sldId id="269" r:id="rId10"/>
    <p:sldId id="270" r:id="rId11"/>
    <p:sldId id="273" r:id="rId12"/>
    <p:sldId id="274" r:id="rId13"/>
    <p:sldId id="275" r:id="rId14"/>
    <p:sldId id="276" r:id="rId15"/>
    <p:sldId id="301" r:id="rId16"/>
    <p:sldId id="277" r:id="rId17"/>
    <p:sldId id="302" r:id="rId18"/>
    <p:sldId id="279" r:id="rId19"/>
    <p:sldId id="286" r:id="rId20"/>
    <p:sldId id="304" r:id="rId21"/>
    <p:sldId id="305" r:id="rId22"/>
    <p:sldId id="288" r:id="rId23"/>
    <p:sldId id="306" r:id="rId24"/>
    <p:sldId id="280" r:id="rId25"/>
    <p:sldId id="281" r:id="rId26"/>
    <p:sldId id="283" r:id="rId27"/>
    <p:sldId id="291" r:id="rId28"/>
    <p:sldId id="268" r:id="rId29"/>
    <p:sldId id="307" r:id="rId30"/>
    <p:sldId id="289" r:id="rId31"/>
    <p:sldId id="290" r:id="rId32"/>
    <p:sldId id="295" r:id="rId33"/>
    <p:sldId id="297" r:id="rId34"/>
    <p:sldId id="296" r:id="rId35"/>
    <p:sldId id="292" r:id="rId36"/>
    <p:sldId id="293" r:id="rId37"/>
    <p:sldId id="294" r:id="rId38"/>
    <p:sldId id="257" r:id="rId39"/>
    <p:sldId id="262" r:id="rId40"/>
    <p:sldId id="285" r:id="rId41"/>
    <p:sldId id="259" r:id="rId42"/>
    <p:sldId id="260" r:id="rId43"/>
    <p:sldId id="264" r:id="rId44"/>
    <p:sldId id="30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4756"/>
  </p:normalViewPr>
  <p:slideViewPr>
    <p:cSldViewPr snapToGrid="0">
      <p:cViewPr varScale="1">
        <p:scale>
          <a:sx n="89" d="100"/>
          <a:sy n="89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D7EEA-A5AD-A244-92FE-10D4D86A7A87}" type="datetimeFigureOut"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97473-773C-8040-8916-AD131BAFF3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72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ametsoc.org/doi/abs/10.1175/2008MWR2829.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7473-773C-8040-8916-AD131BAFF30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C14E96-DF10-7A45-BEBC-C73D7D863B5A}" type="slidenum">
              <a:rPr lang="en-US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Paper by Zehnder et al.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Zehnder, J.A., J. Hu and A. Razdan, 2009: Evolution of the vertical thermodynamic profile during the transition from shallow to deep convection during CuPIDO 2006. </a:t>
            </a:r>
            <a:r>
              <a:rPr lang="en-US" altLang="en-US" i="1">
                <a:ea typeface="ＭＳ Ｐゴシック" panose="020B0600070205080204" pitchFamily="34" charset="-128"/>
                <a:hlinkClick r:id="rId3"/>
              </a:rPr>
              <a:t>Mon. Wea. Rev.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, </a:t>
            </a:r>
            <a:r>
              <a:rPr lang="en-US" altLang="en-US" b="1">
                <a:ea typeface="ＭＳ Ｐゴシック" panose="020B0600070205080204" pitchFamily="34" charset="-128"/>
                <a:hlinkClick r:id="rId3"/>
              </a:rPr>
              <a:t>137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, 937-953.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6B9303-0060-E249-8409-6D0BF43C0D1E}" type="slidenum">
              <a:rPr lang="en-US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B15620-1558-534A-AB10-ECFB72529CCB}" type="slidenum">
              <a:rPr lang="en-US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CA8E-684A-4469-AD73-349CA9862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8D242-997C-14EC-A0B9-7587F386E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8DA2E-39C0-D4C2-35AA-E50D4B61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06704-237B-40A7-2A08-D292FFAF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6AB8F-DACC-3CF6-98C0-26F3A94E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8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DA0B-6EF2-7E2C-D43D-051F6DC3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A16F3-5C67-A03F-6733-E5F5C8F89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F9AA-30BB-7EAE-3E93-5B67E6119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F7F03-5DFE-2EDF-5B3D-14A8CF82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5FABC-7245-CCEB-5CC9-0520714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62099C-5A64-6C99-FD35-D01622BDF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150DE-9614-2788-8E8E-6D3F0E4ED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6F20-FEB5-E6C8-4F5E-2DFB670B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18C48-597E-90AF-91AD-FF07AF8C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A6658-7971-DB11-771F-50ED105A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8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C7A8F-9588-E1CF-C0F4-CDB9E6E1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AB353-6B6A-EC15-936F-6DD2E3AE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50491-0B2D-A676-8C28-87E1DD54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14A5A-5A41-406A-7301-D8B7B49F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A3978-A274-EEF4-8EB8-C4DCF0DD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0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F1CF-AAA0-E576-4E1D-1426B9D7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A1BF5-C194-6107-4B11-95E610889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A9020-7806-14D6-BACD-3046BC1A5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D54E-D481-19B8-C4F8-C202079B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4667C-47EF-3A7C-C753-C2B22ACF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02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091C-F15E-54EE-44CE-9D2A9EE5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EDD9-828E-EE2B-1109-283F6AEF9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54BC2-335A-943F-51E3-67A21F0D6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ED892-EB23-3A04-932F-0D697451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6BE10-F4B5-52E3-668E-0C609BD8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EABDA-1864-D370-E84A-33893BBE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1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F23F-DE19-AB57-7A15-C19C5FF95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CA8DE-3ECF-5D59-455A-048BEE472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B1B4-7B2A-AD2B-DF16-2A87B67D7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24907-B858-D787-D3B7-21026FDD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7ED87-4AD8-0A15-340A-D7E4CD0F5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708C1-1CEC-E70B-D4F7-8F7ED8F4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81311-78D5-E619-1AA3-BB3EEA0C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94C9F-83BA-94E8-34C7-336A8DF3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7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FEF5-2895-0408-03B7-BE723359D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A12EF-DEA1-4AEF-E498-BF1C81E4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026E-B374-E0D6-97EF-49995445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5792A-002A-BC9C-34B4-8CFEE2CD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4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8C2F7C-7962-FB19-5CA7-6113BBCA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743F4-27B1-7EF6-B97C-CB21030E1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F7855-7EDD-B32A-6DF9-B5FB371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0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B87A-4ACF-214E-E02A-CC74A20EA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C8E83-F017-03F8-16C6-03892BF8B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522C3-14E9-AD1A-F1FB-920C6DD00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A49F3-FF02-5050-CBE7-20D334F7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3F810-B5D5-0875-D03A-8E1B3A08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8AF9-E997-0F71-5907-56988793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2B08-EC1C-882C-092B-B17F30E2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E0FE8-5757-2B18-9C0F-F1AA0E9A5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A4981-4626-0195-5447-A23C23AF7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7EBBF-9713-A06C-57E7-BB36F82DC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62CF0-A1EF-AD60-92AF-5BC9E30A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EB02F-CE8F-7AB2-BE44-1D6F9C3F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9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EB770-58FC-8226-6ED4-83F4DF19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2563-F957-5677-9951-741E45160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E1DF8-4198-E9A0-B7A0-83875E94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915FD-76FF-2197-F5C5-DA372A013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D4E96-DA20-A3B4-70CC-F30A62547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egU2KiBCJn8BNA0urT-M99Nwz7r8Jn-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urnals.ametsoc.org/doi/abs/10.1175/2008MWR2829.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19" Type="http://schemas.openxmlformats.org/officeDocument/2006/relationships/image" Target="../media/image31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lanbetts.com/workspace/uploads/betts-comments-thetaestaticenergy-1277064533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75/JAS-D-15-0054.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0F88-B6AD-4A69-82EF-4E12C726E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813" y="1122363"/>
            <a:ext cx="10829925" cy="2387600"/>
          </a:xfrm>
        </p:spPr>
        <p:txBody>
          <a:bodyPr>
            <a:normAutofit/>
          </a:bodyPr>
          <a:lstStyle/>
          <a:p>
            <a:r>
              <a:rPr lang="en-US"/>
              <a:t>Energy profiles by mass (pressure) &amp; deep moist convection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8D2F6-E748-FF62-6944-9343C35B0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Brian Mapes ATM651</a:t>
            </a:r>
          </a:p>
          <a:p>
            <a:r>
              <a:rPr lang="en-US"/>
              <a:t>Fall 2024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1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80633" y="574843"/>
            <a:ext cx="2005263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0288" y="800535"/>
            <a:ext cx="4897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n>
                  <a:solidFill>
                    <a:prstClr val="black"/>
                  </a:solidFill>
                </a:ln>
                <a:solidFill>
                  <a:srgbClr val="94EBF7"/>
                </a:solidFill>
                <a:latin typeface="Calibri"/>
              </a:rPr>
              <a:t>Column water vapor (CWV) or Precipitable Water (PW)  </a:t>
            </a:r>
          </a:p>
          <a:p>
            <a:pPr algn="ctr"/>
            <a:r>
              <a:rPr lang="en-US" sz="3200" b="1">
                <a:ln>
                  <a:solidFill>
                    <a:prstClr val="black"/>
                  </a:solidFill>
                </a:ln>
                <a:solidFill>
                  <a:srgbClr val="94EBF7"/>
                </a:solidFill>
                <a:latin typeface="Symbol" charset="2"/>
                <a:cs typeface="Symbol" charset="2"/>
              </a:rPr>
              <a:t>a </a:t>
            </a:r>
            <a:r>
              <a:rPr lang="en-US" sz="3200" b="1">
                <a:ln>
                  <a:solidFill>
                    <a:prstClr val="black"/>
                  </a:solidFill>
                </a:ln>
                <a:solidFill>
                  <a:srgbClr val="94EBF7"/>
                </a:solidFill>
                <a:latin typeface="Calibri"/>
              </a:rPr>
              <a:t> this cyan area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502360" y="2370195"/>
            <a:ext cx="1117597" cy="945174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5E66AB-9CED-3506-1CA9-6559BC6E8A1C}"/>
              </a:ext>
            </a:extLst>
          </p:cNvPr>
          <p:cNvSpPr txBox="1"/>
          <p:nvPr/>
        </p:nvSpPr>
        <p:spPr>
          <a:xfrm>
            <a:off x="3567613" y="3374601"/>
            <a:ext cx="22653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alibri"/>
              </a:rPr>
              <a:t>s =C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h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(p)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0C823-7816-8EC5-170F-CB36D9A99CE8}"/>
              </a:ext>
            </a:extLst>
          </p:cNvPr>
          <p:cNvSpPr txBox="1"/>
          <p:nvPr/>
        </p:nvSpPr>
        <p:spPr>
          <a:xfrm>
            <a:off x="8315158" y="3315369"/>
            <a:ext cx="1648208" cy="523220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alibri"/>
              </a:rPr>
              <a:t>h = s + 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v</a:t>
            </a:r>
            <a:endParaRPr lang="en-US" sz="2800">
              <a:solidFill>
                <a:srgbClr val="0000FF"/>
              </a:solidFill>
              <a:latin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FCAD21-8C61-A56F-7163-DD1DC366434E}"/>
              </a:ext>
            </a:extLst>
          </p:cNvPr>
          <p:cNvCxnSpPr/>
          <p:nvPr/>
        </p:nvCxnSpPr>
        <p:spPr>
          <a:xfrm rot="10800000" flipV="1">
            <a:off x="7197562" y="3636211"/>
            <a:ext cx="1117596" cy="299449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B2757FF8-9051-00C5-E484-DA4E61DEF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867159"/>
              </p:ext>
            </p:extLst>
          </p:nvPr>
        </p:nvGraphicFramePr>
        <p:xfrm>
          <a:off x="7673142" y="2196183"/>
          <a:ext cx="4084997" cy="1135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0" imgH="317500" progId="Equation.3">
                  <p:embed/>
                </p:oleObj>
              </mc:Choice>
              <mc:Fallback>
                <p:oleObj name="Equation" r:id="rId3" imgW="1143000" imgH="317500" progId="Equation.3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DC57E230-E842-CE9B-50FD-40B8D348A8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3142" y="2196183"/>
                        <a:ext cx="4084997" cy="1135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29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838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329" y="986807"/>
            <a:ext cx="2648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>
                <a:solidFill>
                  <a:prstClr val="black"/>
                </a:solidFill>
                <a:latin typeface="Calibri"/>
              </a:rPr>
              <a:t>Tropical daily </a:t>
            </a:r>
          </a:p>
          <a:p>
            <a:pPr algn="r"/>
            <a:r>
              <a:rPr lang="en-US" sz="3600">
                <a:solidFill>
                  <a:prstClr val="black"/>
                </a:solidFill>
                <a:latin typeface="Calibri"/>
              </a:rPr>
              <a:t>energy increments, roughly</a:t>
            </a:r>
          </a:p>
          <a:p>
            <a:pPr algn="r"/>
            <a:endParaRPr lang="en-US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5926" y="4431272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6600"/>
                </a:solidFill>
                <a:latin typeface="Calibri"/>
              </a:rPr>
              <a:t>sfc. flux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6479" y="463131"/>
            <a:ext cx="192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179AD0"/>
                </a:solidFill>
                <a:latin typeface="Calibri"/>
              </a:rPr>
              <a:t>radiation</a:t>
            </a:r>
          </a:p>
        </p:txBody>
      </p:sp>
    </p:spTree>
    <p:extLst>
      <p:ext uri="{BB962C8B-B14F-4D97-AF65-F5344CB8AC3E}">
        <p14:creationId xmlns:p14="http://schemas.microsoft.com/office/powerpoint/2010/main" val="19157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grpSp>
        <p:nvGrpSpPr>
          <p:cNvPr id="2" name="Group 12"/>
          <p:cNvGrpSpPr/>
          <p:nvPr/>
        </p:nvGrpSpPr>
        <p:grpSpPr>
          <a:xfrm>
            <a:off x="2179053" y="895681"/>
            <a:ext cx="4002540" cy="4673150"/>
            <a:chOff x="1871133" y="801647"/>
            <a:chExt cx="3869268" cy="4927600"/>
          </a:xfrm>
        </p:grpSpPr>
        <p:sp>
          <p:nvSpPr>
            <p:cNvPr id="9" name="Freeform 8"/>
            <p:cNvSpPr/>
            <p:nvPr/>
          </p:nvSpPr>
          <p:spPr>
            <a:xfrm>
              <a:off x="1871133" y="1181234"/>
              <a:ext cx="2683934" cy="4454878"/>
            </a:xfrm>
            <a:custGeom>
              <a:avLst/>
              <a:gdLst>
                <a:gd name="connsiteX0" fmla="*/ 0 w 2683934"/>
                <a:gd name="connsiteY0" fmla="*/ 4454878 h 4454878"/>
                <a:gd name="connsiteX1" fmla="*/ 118534 w 2683934"/>
                <a:gd name="connsiteY1" fmla="*/ 4226278 h 4454878"/>
                <a:gd name="connsiteX2" fmla="*/ 474134 w 2683934"/>
                <a:gd name="connsiteY2" fmla="*/ 4090811 h 4454878"/>
                <a:gd name="connsiteX3" fmla="*/ 584200 w 2683934"/>
                <a:gd name="connsiteY3" fmla="*/ 4031545 h 4454878"/>
                <a:gd name="connsiteX4" fmla="*/ 635000 w 2683934"/>
                <a:gd name="connsiteY4" fmla="*/ 3887611 h 4454878"/>
                <a:gd name="connsiteX5" fmla="*/ 778934 w 2683934"/>
                <a:gd name="connsiteY5" fmla="*/ 3743678 h 4454878"/>
                <a:gd name="connsiteX6" fmla="*/ 804334 w 2683934"/>
                <a:gd name="connsiteY6" fmla="*/ 3557411 h 4454878"/>
                <a:gd name="connsiteX7" fmla="*/ 939800 w 2683934"/>
                <a:gd name="connsiteY7" fmla="*/ 3481211 h 4454878"/>
                <a:gd name="connsiteX8" fmla="*/ 999067 w 2683934"/>
                <a:gd name="connsiteY8" fmla="*/ 3320345 h 4454878"/>
                <a:gd name="connsiteX9" fmla="*/ 1058334 w 2683934"/>
                <a:gd name="connsiteY9" fmla="*/ 3294945 h 4454878"/>
                <a:gd name="connsiteX10" fmla="*/ 1193800 w 2683934"/>
                <a:gd name="connsiteY10" fmla="*/ 3117145 h 4454878"/>
                <a:gd name="connsiteX11" fmla="*/ 1303867 w 2683934"/>
                <a:gd name="connsiteY11" fmla="*/ 3040945 h 4454878"/>
                <a:gd name="connsiteX12" fmla="*/ 1397000 w 2683934"/>
                <a:gd name="connsiteY12" fmla="*/ 2820811 h 4454878"/>
                <a:gd name="connsiteX13" fmla="*/ 1566334 w 2683934"/>
                <a:gd name="connsiteY13" fmla="*/ 2736145 h 4454878"/>
                <a:gd name="connsiteX14" fmla="*/ 1642534 w 2683934"/>
                <a:gd name="connsiteY14" fmla="*/ 2321278 h 4454878"/>
                <a:gd name="connsiteX15" fmla="*/ 1761067 w 2683934"/>
                <a:gd name="connsiteY15" fmla="*/ 2270478 h 4454878"/>
                <a:gd name="connsiteX16" fmla="*/ 1769534 w 2683934"/>
                <a:gd name="connsiteY16" fmla="*/ 2270478 h 4454878"/>
                <a:gd name="connsiteX17" fmla="*/ 1837267 w 2683934"/>
                <a:gd name="connsiteY17" fmla="*/ 1906411 h 4454878"/>
                <a:gd name="connsiteX18" fmla="*/ 1921934 w 2683934"/>
                <a:gd name="connsiteY18" fmla="*/ 1804811 h 4454878"/>
                <a:gd name="connsiteX19" fmla="*/ 2032000 w 2683934"/>
                <a:gd name="connsiteY19" fmla="*/ 1457678 h 4454878"/>
                <a:gd name="connsiteX20" fmla="*/ 2167467 w 2683934"/>
                <a:gd name="connsiteY20" fmla="*/ 1262945 h 4454878"/>
                <a:gd name="connsiteX21" fmla="*/ 2277534 w 2683934"/>
                <a:gd name="connsiteY21" fmla="*/ 898878 h 4454878"/>
                <a:gd name="connsiteX22" fmla="*/ 2362200 w 2683934"/>
                <a:gd name="connsiteY22" fmla="*/ 560211 h 4454878"/>
                <a:gd name="connsiteX23" fmla="*/ 2590800 w 2683934"/>
                <a:gd name="connsiteY23" fmla="*/ 213078 h 4454878"/>
                <a:gd name="connsiteX24" fmla="*/ 2641600 w 2683934"/>
                <a:gd name="connsiteY24" fmla="*/ 35278 h 4454878"/>
                <a:gd name="connsiteX25" fmla="*/ 2683934 w 2683934"/>
                <a:gd name="connsiteY25" fmla="*/ 1411 h 445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3934" h="4454878">
                  <a:moveTo>
                    <a:pt x="0" y="4454878"/>
                  </a:moveTo>
                  <a:cubicBezTo>
                    <a:pt x="19756" y="4370917"/>
                    <a:pt x="39512" y="4286956"/>
                    <a:pt x="118534" y="4226278"/>
                  </a:cubicBezTo>
                  <a:cubicBezTo>
                    <a:pt x="197556" y="4165600"/>
                    <a:pt x="396523" y="4123266"/>
                    <a:pt x="474134" y="4090811"/>
                  </a:cubicBezTo>
                  <a:cubicBezTo>
                    <a:pt x="551745" y="4058356"/>
                    <a:pt x="557389" y="4065412"/>
                    <a:pt x="584200" y="4031545"/>
                  </a:cubicBezTo>
                  <a:cubicBezTo>
                    <a:pt x="611011" y="3997678"/>
                    <a:pt x="602544" y="3935589"/>
                    <a:pt x="635000" y="3887611"/>
                  </a:cubicBezTo>
                  <a:cubicBezTo>
                    <a:pt x="667456" y="3839633"/>
                    <a:pt x="750712" y="3798711"/>
                    <a:pt x="778934" y="3743678"/>
                  </a:cubicBezTo>
                  <a:cubicBezTo>
                    <a:pt x="807156" y="3688645"/>
                    <a:pt x="777523" y="3601156"/>
                    <a:pt x="804334" y="3557411"/>
                  </a:cubicBezTo>
                  <a:cubicBezTo>
                    <a:pt x="831145" y="3513667"/>
                    <a:pt x="907345" y="3520722"/>
                    <a:pt x="939800" y="3481211"/>
                  </a:cubicBezTo>
                  <a:cubicBezTo>
                    <a:pt x="972255" y="3441700"/>
                    <a:pt x="979311" y="3351389"/>
                    <a:pt x="999067" y="3320345"/>
                  </a:cubicBezTo>
                  <a:cubicBezTo>
                    <a:pt x="1018823" y="3289301"/>
                    <a:pt x="1025879" y="3328812"/>
                    <a:pt x="1058334" y="3294945"/>
                  </a:cubicBezTo>
                  <a:cubicBezTo>
                    <a:pt x="1090789" y="3261078"/>
                    <a:pt x="1152878" y="3159478"/>
                    <a:pt x="1193800" y="3117145"/>
                  </a:cubicBezTo>
                  <a:cubicBezTo>
                    <a:pt x="1234722" y="3074812"/>
                    <a:pt x="1270000" y="3090334"/>
                    <a:pt x="1303867" y="3040945"/>
                  </a:cubicBezTo>
                  <a:cubicBezTo>
                    <a:pt x="1337734" y="2991556"/>
                    <a:pt x="1353256" y="2871611"/>
                    <a:pt x="1397000" y="2820811"/>
                  </a:cubicBezTo>
                  <a:cubicBezTo>
                    <a:pt x="1440744" y="2770011"/>
                    <a:pt x="1525412" y="2819400"/>
                    <a:pt x="1566334" y="2736145"/>
                  </a:cubicBezTo>
                  <a:cubicBezTo>
                    <a:pt x="1607256" y="2652890"/>
                    <a:pt x="1610079" y="2398889"/>
                    <a:pt x="1642534" y="2321278"/>
                  </a:cubicBezTo>
                  <a:cubicBezTo>
                    <a:pt x="1674989" y="2243667"/>
                    <a:pt x="1739900" y="2278945"/>
                    <a:pt x="1761067" y="2270478"/>
                  </a:cubicBezTo>
                  <a:cubicBezTo>
                    <a:pt x="1782234" y="2262011"/>
                    <a:pt x="1756834" y="2331156"/>
                    <a:pt x="1769534" y="2270478"/>
                  </a:cubicBezTo>
                  <a:cubicBezTo>
                    <a:pt x="1782234" y="2209800"/>
                    <a:pt x="1811867" y="1984022"/>
                    <a:pt x="1837267" y="1906411"/>
                  </a:cubicBezTo>
                  <a:cubicBezTo>
                    <a:pt x="1862667" y="1828800"/>
                    <a:pt x="1889479" y="1879600"/>
                    <a:pt x="1921934" y="1804811"/>
                  </a:cubicBezTo>
                  <a:cubicBezTo>
                    <a:pt x="1954389" y="1730022"/>
                    <a:pt x="1991078" y="1547989"/>
                    <a:pt x="2032000" y="1457678"/>
                  </a:cubicBezTo>
                  <a:cubicBezTo>
                    <a:pt x="2072922" y="1367367"/>
                    <a:pt x="2126545" y="1356078"/>
                    <a:pt x="2167467" y="1262945"/>
                  </a:cubicBezTo>
                  <a:cubicBezTo>
                    <a:pt x="2208389" y="1169812"/>
                    <a:pt x="2245079" y="1016000"/>
                    <a:pt x="2277534" y="898878"/>
                  </a:cubicBezTo>
                  <a:cubicBezTo>
                    <a:pt x="2309989" y="781756"/>
                    <a:pt x="2309989" y="674511"/>
                    <a:pt x="2362200" y="560211"/>
                  </a:cubicBezTo>
                  <a:cubicBezTo>
                    <a:pt x="2414411" y="445911"/>
                    <a:pt x="2544233" y="300567"/>
                    <a:pt x="2590800" y="213078"/>
                  </a:cubicBezTo>
                  <a:cubicBezTo>
                    <a:pt x="2637367" y="125589"/>
                    <a:pt x="2626078" y="70556"/>
                    <a:pt x="2641600" y="35278"/>
                  </a:cubicBezTo>
                  <a:cubicBezTo>
                    <a:pt x="2657122" y="0"/>
                    <a:pt x="2683934" y="1411"/>
                    <a:pt x="2683934" y="1411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2013" y="1704703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s for a Minnesota</a:t>
              </a:r>
            </a:p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72305" y="3441744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h for a 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Minnesota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38868" y="801647"/>
              <a:ext cx="3801533" cy="4927600"/>
            </a:xfrm>
            <a:custGeom>
              <a:avLst/>
              <a:gdLst>
                <a:gd name="connsiteX0" fmla="*/ 0 w 3801533"/>
                <a:gd name="connsiteY0" fmla="*/ 4927600 h 4927600"/>
                <a:gd name="connsiteX1" fmla="*/ 169333 w 3801533"/>
                <a:gd name="connsiteY1" fmla="*/ 4614334 h 4927600"/>
                <a:gd name="connsiteX2" fmla="*/ 567266 w 3801533"/>
                <a:gd name="connsiteY2" fmla="*/ 4504267 h 4927600"/>
                <a:gd name="connsiteX3" fmla="*/ 745066 w 3801533"/>
                <a:gd name="connsiteY3" fmla="*/ 4445000 h 4927600"/>
                <a:gd name="connsiteX4" fmla="*/ 795866 w 3801533"/>
                <a:gd name="connsiteY4" fmla="*/ 4284134 h 4927600"/>
                <a:gd name="connsiteX5" fmla="*/ 999066 w 3801533"/>
                <a:gd name="connsiteY5" fmla="*/ 4123267 h 4927600"/>
                <a:gd name="connsiteX6" fmla="*/ 1024466 w 3801533"/>
                <a:gd name="connsiteY6" fmla="*/ 3920067 h 4927600"/>
                <a:gd name="connsiteX7" fmla="*/ 1151466 w 3801533"/>
                <a:gd name="connsiteY7" fmla="*/ 3843867 h 4927600"/>
                <a:gd name="connsiteX8" fmla="*/ 1159933 w 3801533"/>
                <a:gd name="connsiteY8" fmla="*/ 3708400 h 4927600"/>
                <a:gd name="connsiteX9" fmla="*/ 1312333 w 3801533"/>
                <a:gd name="connsiteY9" fmla="*/ 3657600 h 4927600"/>
                <a:gd name="connsiteX10" fmla="*/ 1397000 w 3801533"/>
                <a:gd name="connsiteY10" fmla="*/ 3454400 h 4927600"/>
                <a:gd name="connsiteX11" fmla="*/ 1540933 w 3801533"/>
                <a:gd name="connsiteY11" fmla="*/ 3420534 h 4927600"/>
                <a:gd name="connsiteX12" fmla="*/ 1617133 w 3801533"/>
                <a:gd name="connsiteY12" fmla="*/ 3208867 h 4927600"/>
                <a:gd name="connsiteX13" fmla="*/ 1735666 w 3801533"/>
                <a:gd name="connsiteY13" fmla="*/ 3081867 h 4927600"/>
                <a:gd name="connsiteX14" fmla="*/ 1735666 w 3801533"/>
                <a:gd name="connsiteY14" fmla="*/ 3073400 h 4927600"/>
                <a:gd name="connsiteX15" fmla="*/ 1761066 w 3801533"/>
                <a:gd name="connsiteY15" fmla="*/ 2743200 h 4927600"/>
                <a:gd name="connsiteX16" fmla="*/ 1888066 w 3801533"/>
                <a:gd name="connsiteY16" fmla="*/ 2667000 h 4927600"/>
                <a:gd name="connsiteX17" fmla="*/ 1820333 w 3801533"/>
                <a:gd name="connsiteY17" fmla="*/ 2497667 h 4927600"/>
                <a:gd name="connsiteX18" fmla="*/ 1905000 w 3801533"/>
                <a:gd name="connsiteY18" fmla="*/ 2243667 h 4927600"/>
                <a:gd name="connsiteX19" fmla="*/ 1981200 w 3801533"/>
                <a:gd name="connsiteY19" fmla="*/ 2091267 h 4927600"/>
                <a:gd name="connsiteX20" fmla="*/ 2040466 w 3801533"/>
                <a:gd name="connsiteY20" fmla="*/ 1837267 h 4927600"/>
                <a:gd name="connsiteX21" fmla="*/ 2142066 w 3801533"/>
                <a:gd name="connsiteY21" fmla="*/ 1752600 h 4927600"/>
                <a:gd name="connsiteX22" fmla="*/ 2218266 w 3801533"/>
                <a:gd name="connsiteY22" fmla="*/ 1447800 h 4927600"/>
                <a:gd name="connsiteX23" fmla="*/ 2260600 w 3801533"/>
                <a:gd name="connsiteY23" fmla="*/ 1219200 h 4927600"/>
                <a:gd name="connsiteX24" fmla="*/ 2277533 w 3801533"/>
                <a:gd name="connsiteY24" fmla="*/ 1007534 h 4927600"/>
                <a:gd name="connsiteX25" fmla="*/ 2472266 w 3801533"/>
                <a:gd name="connsiteY25" fmla="*/ 685800 h 4927600"/>
                <a:gd name="connsiteX26" fmla="*/ 2556933 w 3801533"/>
                <a:gd name="connsiteY26" fmla="*/ 575734 h 4927600"/>
                <a:gd name="connsiteX27" fmla="*/ 2565400 w 3801533"/>
                <a:gd name="connsiteY27" fmla="*/ 414867 h 4927600"/>
                <a:gd name="connsiteX28" fmla="*/ 2768600 w 3801533"/>
                <a:gd name="connsiteY28" fmla="*/ 321734 h 4927600"/>
                <a:gd name="connsiteX29" fmla="*/ 3048000 w 3801533"/>
                <a:gd name="connsiteY29" fmla="*/ 220134 h 4927600"/>
                <a:gd name="connsiteX30" fmla="*/ 3183466 w 3801533"/>
                <a:gd name="connsiteY30" fmla="*/ 177800 h 4927600"/>
                <a:gd name="connsiteX31" fmla="*/ 3479800 w 3801533"/>
                <a:gd name="connsiteY31" fmla="*/ 84667 h 4927600"/>
                <a:gd name="connsiteX32" fmla="*/ 3801533 w 3801533"/>
                <a:gd name="connsiteY32" fmla="*/ 0 h 492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01533" h="4927600">
                  <a:moveTo>
                    <a:pt x="0" y="4927600"/>
                  </a:moveTo>
                  <a:lnTo>
                    <a:pt x="169333" y="4614334"/>
                  </a:lnTo>
                  <a:lnTo>
                    <a:pt x="567266" y="4504267"/>
                  </a:lnTo>
                  <a:lnTo>
                    <a:pt x="745066" y="4445000"/>
                  </a:lnTo>
                  <a:lnTo>
                    <a:pt x="795866" y="4284134"/>
                  </a:lnTo>
                  <a:lnTo>
                    <a:pt x="999066" y="4123267"/>
                  </a:lnTo>
                  <a:lnTo>
                    <a:pt x="1024466" y="3920067"/>
                  </a:lnTo>
                  <a:lnTo>
                    <a:pt x="1151466" y="3843867"/>
                  </a:lnTo>
                  <a:lnTo>
                    <a:pt x="1159933" y="3708400"/>
                  </a:lnTo>
                  <a:lnTo>
                    <a:pt x="1312333" y="3657600"/>
                  </a:lnTo>
                  <a:cubicBezTo>
                    <a:pt x="1389524" y="3451757"/>
                    <a:pt x="1316194" y="3454400"/>
                    <a:pt x="1397000" y="3454400"/>
                  </a:cubicBezTo>
                  <a:lnTo>
                    <a:pt x="1540933" y="3420534"/>
                  </a:lnTo>
                  <a:lnTo>
                    <a:pt x="1617133" y="3208867"/>
                  </a:lnTo>
                  <a:cubicBezTo>
                    <a:pt x="1689657" y="3141922"/>
                    <a:pt x="1719294" y="3147359"/>
                    <a:pt x="1735666" y="3081867"/>
                  </a:cubicBezTo>
                  <a:cubicBezTo>
                    <a:pt x="1736350" y="3079129"/>
                    <a:pt x="1735666" y="3076222"/>
                    <a:pt x="1735666" y="3073400"/>
                  </a:cubicBezTo>
                  <a:lnTo>
                    <a:pt x="1761066" y="2743200"/>
                  </a:lnTo>
                  <a:lnTo>
                    <a:pt x="1888066" y="2667000"/>
                  </a:lnTo>
                  <a:lnTo>
                    <a:pt x="1820333" y="2497667"/>
                  </a:lnTo>
                  <a:lnTo>
                    <a:pt x="1905000" y="2243667"/>
                  </a:lnTo>
                  <a:lnTo>
                    <a:pt x="1981200" y="2091267"/>
                  </a:lnTo>
                  <a:lnTo>
                    <a:pt x="2040466" y="1837267"/>
                  </a:lnTo>
                  <a:cubicBezTo>
                    <a:pt x="2135688" y="1750702"/>
                    <a:pt x="2091644" y="1752600"/>
                    <a:pt x="2142066" y="1752600"/>
                  </a:cubicBezTo>
                  <a:lnTo>
                    <a:pt x="2218266" y="1447800"/>
                  </a:lnTo>
                  <a:lnTo>
                    <a:pt x="2260600" y="1219200"/>
                  </a:lnTo>
                  <a:lnTo>
                    <a:pt x="2277533" y="1007534"/>
                  </a:lnTo>
                  <a:lnTo>
                    <a:pt x="2472266" y="685800"/>
                  </a:lnTo>
                  <a:lnTo>
                    <a:pt x="2556933" y="575734"/>
                  </a:lnTo>
                  <a:lnTo>
                    <a:pt x="2565400" y="414867"/>
                  </a:lnTo>
                  <a:lnTo>
                    <a:pt x="2768600" y="321734"/>
                  </a:lnTo>
                  <a:cubicBezTo>
                    <a:pt x="3050677" y="227708"/>
                    <a:pt x="3048000" y="326771"/>
                    <a:pt x="3048000" y="220134"/>
                  </a:cubicBezTo>
                  <a:lnTo>
                    <a:pt x="3183466" y="177800"/>
                  </a:lnTo>
                  <a:lnTo>
                    <a:pt x="3479800" y="84667"/>
                  </a:lnTo>
                  <a:lnTo>
                    <a:pt x="3801533" y="0"/>
                  </a:ln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02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780633" y="574843"/>
            <a:ext cx="2005263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3510205" y="979585"/>
            <a:ext cx="3945398" cy="4667587"/>
            <a:chOff x="1986205" y="979584"/>
            <a:chExt cx="3945398" cy="4667587"/>
          </a:xfrm>
        </p:grpSpPr>
        <p:sp>
          <p:nvSpPr>
            <p:cNvPr id="13" name="Parallelogram 12"/>
            <p:cNvSpPr/>
            <p:nvPr/>
          </p:nvSpPr>
          <p:spPr>
            <a:xfrm>
              <a:off x="2468382" y="998293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Parallelogram 13"/>
            <p:cNvSpPr/>
            <p:nvPr/>
          </p:nvSpPr>
          <p:spPr>
            <a:xfrm>
              <a:off x="2621833" y="1014942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Parallelogram 14"/>
            <p:cNvSpPr/>
            <p:nvPr/>
          </p:nvSpPr>
          <p:spPr>
            <a:xfrm>
              <a:off x="2785095" y="1001940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2938546" y="1018589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1986205" y="992586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Parallelogram 18"/>
            <p:cNvSpPr/>
            <p:nvPr/>
          </p:nvSpPr>
          <p:spPr>
            <a:xfrm>
              <a:off x="2149467" y="979584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2302918" y="996233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2959048" y="2566895"/>
              <a:ext cx="2202397" cy="27020"/>
            </a:xfrm>
            <a:prstGeom prst="straightConnector1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065151" y="2094046"/>
              <a:ext cx="201176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0000FF"/>
                  </a:solidFill>
                  <a:latin typeface="Calibri"/>
                </a:rPr>
                <a:t>a month of </a:t>
              </a:r>
            </a:p>
            <a:p>
              <a:pPr algn="ctr"/>
              <a:r>
                <a:rPr lang="en-US" sz="2800">
                  <a:solidFill>
                    <a:srgbClr val="0000FF"/>
                  </a:solidFill>
                  <a:latin typeface="Calibri"/>
                </a:rPr>
                <a:t>1K/d cooling</a:t>
              </a: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2179053" y="895681"/>
            <a:ext cx="4002540" cy="4673150"/>
            <a:chOff x="1871133" y="801647"/>
            <a:chExt cx="3869268" cy="4927600"/>
          </a:xfrm>
        </p:grpSpPr>
        <p:sp>
          <p:nvSpPr>
            <p:cNvPr id="9" name="Freeform 8"/>
            <p:cNvSpPr/>
            <p:nvPr/>
          </p:nvSpPr>
          <p:spPr>
            <a:xfrm>
              <a:off x="1871133" y="1181234"/>
              <a:ext cx="2683934" cy="4454878"/>
            </a:xfrm>
            <a:custGeom>
              <a:avLst/>
              <a:gdLst>
                <a:gd name="connsiteX0" fmla="*/ 0 w 2683934"/>
                <a:gd name="connsiteY0" fmla="*/ 4454878 h 4454878"/>
                <a:gd name="connsiteX1" fmla="*/ 118534 w 2683934"/>
                <a:gd name="connsiteY1" fmla="*/ 4226278 h 4454878"/>
                <a:gd name="connsiteX2" fmla="*/ 474134 w 2683934"/>
                <a:gd name="connsiteY2" fmla="*/ 4090811 h 4454878"/>
                <a:gd name="connsiteX3" fmla="*/ 584200 w 2683934"/>
                <a:gd name="connsiteY3" fmla="*/ 4031545 h 4454878"/>
                <a:gd name="connsiteX4" fmla="*/ 635000 w 2683934"/>
                <a:gd name="connsiteY4" fmla="*/ 3887611 h 4454878"/>
                <a:gd name="connsiteX5" fmla="*/ 778934 w 2683934"/>
                <a:gd name="connsiteY5" fmla="*/ 3743678 h 4454878"/>
                <a:gd name="connsiteX6" fmla="*/ 804334 w 2683934"/>
                <a:gd name="connsiteY6" fmla="*/ 3557411 h 4454878"/>
                <a:gd name="connsiteX7" fmla="*/ 939800 w 2683934"/>
                <a:gd name="connsiteY7" fmla="*/ 3481211 h 4454878"/>
                <a:gd name="connsiteX8" fmla="*/ 999067 w 2683934"/>
                <a:gd name="connsiteY8" fmla="*/ 3320345 h 4454878"/>
                <a:gd name="connsiteX9" fmla="*/ 1058334 w 2683934"/>
                <a:gd name="connsiteY9" fmla="*/ 3294945 h 4454878"/>
                <a:gd name="connsiteX10" fmla="*/ 1193800 w 2683934"/>
                <a:gd name="connsiteY10" fmla="*/ 3117145 h 4454878"/>
                <a:gd name="connsiteX11" fmla="*/ 1303867 w 2683934"/>
                <a:gd name="connsiteY11" fmla="*/ 3040945 h 4454878"/>
                <a:gd name="connsiteX12" fmla="*/ 1397000 w 2683934"/>
                <a:gd name="connsiteY12" fmla="*/ 2820811 h 4454878"/>
                <a:gd name="connsiteX13" fmla="*/ 1566334 w 2683934"/>
                <a:gd name="connsiteY13" fmla="*/ 2736145 h 4454878"/>
                <a:gd name="connsiteX14" fmla="*/ 1642534 w 2683934"/>
                <a:gd name="connsiteY14" fmla="*/ 2321278 h 4454878"/>
                <a:gd name="connsiteX15" fmla="*/ 1761067 w 2683934"/>
                <a:gd name="connsiteY15" fmla="*/ 2270478 h 4454878"/>
                <a:gd name="connsiteX16" fmla="*/ 1769534 w 2683934"/>
                <a:gd name="connsiteY16" fmla="*/ 2270478 h 4454878"/>
                <a:gd name="connsiteX17" fmla="*/ 1837267 w 2683934"/>
                <a:gd name="connsiteY17" fmla="*/ 1906411 h 4454878"/>
                <a:gd name="connsiteX18" fmla="*/ 1921934 w 2683934"/>
                <a:gd name="connsiteY18" fmla="*/ 1804811 h 4454878"/>
                <a:gd name="connsiteX19" fmla="*/ 2032000 w 2683934"/>
                <a:gd name="connsiteY19" fmla="*/ 1457678 h 4454878"/>
                <a:gd name="connsiteX20" fmla="*/ 2167467 w 2683934"/>
                <a:gd name="connsiteY20" fmla="*/ 1262945 h 4454878"/>
                <a:gd name="connsiteX21" fmla="*/ 2277534 w 2683934"/>
                <a:gd name="connsiteY21" fmla="*/ 898878 h 4454878"/>
                <a:gd name="connsiteX22" fmla="*/ 2362200 w 2683934"/>
                <a:gd name="connsiteY22" fmla="*/ 560211 h 4454878"/>
                <a:gd name="connsiteX23" fmla="*/ 2590800 w 2683934"/>
                <a:gd name="connsiteY23" fmla="*/ 213078 h 4454878"/>
                <a:gd name="connsiteX24" fmla="*/ 2641600 w 2683934"/>
                <a:gd name="connsiteY24" fmla="*/ 35278 h 4454878"/>
                <a:gd name="connsiteX25" fmla="*/ 2683934 w 2683934"/>
                <a:gd name="connsiteY25" fmla="*/ 1411 h 445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3934" h="4454878">
                  <a:moveTo>
                    <a:pt x="0" y="4454878"/>
                  </a:moveTo>
                  <a:cubicBezTo>
                    <a:pt x="19756" y="4370917"/>
                    <a:pt x="39512" y="4286956"/>
                    <a:pt x="118534" y="4226278"/>
                  </a:cubicBezTo>
                  <a:cubicBezTo>
                    <a:pt x="197556" y="4165600"/>
                    <a:pt x="396523" y="4123266"/>
                    <a:pt x="474134" y="4090811"/>
                  </a:cubicBezTo>
                  <a:cubicBezTo>
                    <a:pt x="551745" y="4058356"/>
                    <a:pt x="557389" y="4065412"/>
                    <a:pt x="584200" y="4031545"/>
                  </a:cubicBezTo>
                  <a:cubicBezTo>
                    <a:pt x="611011" y="3997678"/>
                    <a:pt x="602544" y="3935589"/>
                    <a:pt x="635000" y="3887611"/>
                  </a:cubicBezTo>
                  <a:cubicBezTo>
                    <a:pt x="667456" y="3839633"/>
                    <a:pt x="750712" y="3798711"/>
                    <a:pt x="778934" y="3743678"/>
                  </a:cubicBezTo>
                  <a:cubicBezTo>
                    <a:pt x="807156" y="3688645"/>
                    <a:pt x="777523" y="3601156"/>
                    <a:pt x="804334" y="3557411"/>
                  </a:cubicBezTo>
                  <a:cubicBezTo>
                    <a:pt x="831145" y="3513667"/>
                    <a:pt x="907345" y="3520722"/>
                    <a:pt x="939800" y="3481211"/>
                  </a:cubicBezTo>
                  <a:cubicBezTo>
                    <a:pt x="972255" y="3441700"/>
                    <a:pt x="979311" y="3351389"/>
                    <a:pt x="999067" y="3320345"/>
                  </a:cubicBezTo>
                  <a:cubicBezTo>
                    <a:pt x="1018823" y="3289301"/>
                    <a:pt x="1025879" y="3328812"/>
                    <a:pt x="1058334" y="3294945"/>
                  </a:cubicBezTo>
                  <a:cubicBezTo>
                    <a:pt x="1090789" y="3261078"/>
                    <a:pt x="1152878" y="3159478"/>
                    <a:pt x="1193800" y="3117145"/>
                  </a:cubicBezTo>
                  <a:cubicBezTo>
                    <a:pt x="1234722" y="3074812"/>
                    <a:pt x="1270000" y="3090334"/>
                    <a:pt x="1303867" y="3040945"/>
                  </a:cubicBezTo>
                  <a:cubicBezTo>
                    <a:pt x="1337734" y="2991556"/>
                    <a:pt x="1353256" y="2871611"/>
                    <a:pt x="1397000" y="2820811"/>
                  </a:cubicBezTo>
                  <a:cubicBezTo>
                    <a:pt x="1440744" y="2770011"/>
                    <a:pt x="1525412" y="2819400"/>
                    <a:pt x="1566334" y="2736145"/>
                  </a:cubicBezTo>
                  <a:cubicBezTo>
                    <a:pt x="1607256" y="2652890"/>
                    <a:pt x="1610079" y="2398889"/>
                    <a:pt x="1642534" y="2321278"/>
                  </a:cubicBezTo>
                  <a:cubicBezTo>
                    <a:pt x="1674989" y="2243667"/>
                    <a:pt x="1739900" y="2278945"/>
                    <a:pt x="1761067" y="2270478"/>
                  </a:cubicBezTo>
                  <a:cubicBezTo>
                    <a:pt x="1782234" y="2262011"/>
                    <a:pt x="1756834" y="2331156"/>
                    <a:pt x="1769534" y="2270478"/>
                  </a:cubicBezTo>
                  <a:cubicBezTo>
                    <a:pt x="1782234" y="2209800"/>
                    <a:pt x="1811867" y="1984022"/>
                    <a:pt x="1837267" y="1906411"/>
                  </a:cubicBezTo>
                  <a:cubicBezTo>
                    <a:pt x="1862667" y="1828800"/>
                    <a:pt x="1889479" y="1879600"/>
                    <a:pt x="1921934" y="1804811"/>
                  </a:cubicBezTo>
                  <a:cubicBezTo>
                    <a:pt x="1954389" y="1730022"/>
                    <a:pt x="1991078" y="1547989"/>
                    <a:pt x="2032000" y="1457678"/>
                  </a:cubicBezTo>
                  <a:cubicBezTo>
                    <a:pt x="2072922" y="1367367"/>
                    <a:pt x="2126545" y="1356078"/>
                    <a:pt x="2167467" y="1262945"/>
                  </a:cubicBezTo>
                  <a:cubicBezTo>
                    <a:pt x="2208389" y="1169812"/>
                    <a:pt x="2245079" y="1016000"/>
                    <a:pt x="2277534" y="898878"/>
                  </a:cubicBezTo>
                  <a:cubicBezTo>
                    <a:pt x="2309989" y="781756"/>
                    <a:pt x="2309989" y="674511"/>
                    <a:pt x="2362200" y="560211"/>
                  </a:cubicBezTo>
                  <a:cubicBezTo>
                    <a:pt x="2414411" y="445911"/>
                    <a:pt x="2544233" y="300567"/>
                    <a:pt x="2590800" y="213078"/>
                  </a:cubicBezTo>
                  <a:cubicBezTo>
                    <a:pt x="2637367" y="125589"/>
                    <a:pt x="2626078" y="70556"/>
                    <a:pt x="2641600" y="35278"/>
                  </a:cubicBezTo>
                  <a:cubicBezTo>
                    <a:pt x="2657122" y="0"/>
                    <a:pt x="2683934" y="1411"/>
                    <a:pt x="2683934" y="1411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2013" y="1704703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s for a Minnesota</a:t>
              </a:r>
            </a:p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72305" y="3441744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h for a 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Minnesota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38868" y="801647"/>
              <a:ext cx="3801533" cy="4927600"/>
            </a:xfrm>
            <a:custGeom>
              <a:avLst/>
              <a:gdLst>
                <a:gd name="connsiteX0" fmla="*/ 0 w 3801533"/>
                <a:gd name="connsiteY0" fmla="*/ 4927600 h 4927600"/>
                <a:gd name="connsiteX1" fmla="*/ 169333 w 3801533"/>
                <a:gd name="connsiteY1" fmla="*/ 4614334 h 4927600"/>
                <a:gd name="connsiteX2" fmla="*/ 567266 w 3801533"/>
                <a:gd name="connsiteY2" fmla="*/ 4504267 h 4927600"/>
                <a:gd name="connsiteX3" fmla="*/ 745066 w 3801533"/>
                <a:gd name="connsiteY3" fmla="*/ 4445000 h 4927600"/>
                <a:gd name="connsiteX4" fmla="*/ 795866 w 3801533"/>
                <a:gd name="connsiteY4" fmla="*/ 4284134 h 4927600"/>
                <a:gd name="connsiteX5" fmla="*/ 999066 w 3801533"/>
                <a:gd name="connsiteY5" fmla="*/ 4123267 h 4927600"/>
                <a:gd name="connsiteX6" fmla="*/ 1024466 w 3801533"/>
                <a:gd name="connsiteY6" fmla="*/ 3920067 h 4927600"/>
                <a:gd name="connsiteX7" fmla="*/ 1151466 w 3801533"/>
                <a:gd name="connsiteY7" fmla="*/ 3843867 h 4927600"/>
                <a:gd name="connsiteX8" fmla="*/ 1159933 w 3801533"/>
                <a:gd name="connsiteY8" fmla="*/ 3708400 h 4927600"/>
                <a:gd name="connsiteX9" fmla="*/ 1312333 w 3801533"/>
                <a:gd name="connsiteY9" fmla="*/ 3657600 h 4927600"/>
                <a:gd name="connsiteX10" fmla="*/ 1397000 w 3801533"/>
                <a:gd name="connsiteY10" fmla="*/ 3454400 h 4927600"/>
                <a:gd name="connsiteX11" fmla="*/ 1540933 w 3801533"/>
                <a:gd name="connsiteY11" fmla="*/ 3420534 h 4927600"/>
                <a:gd name="connsiteX12" fmla="*/ 1617133 w 3801533"/>
                <a:gd name="connsiteY12" fmla="*/ 3208867 h 4927600"/>
                <a:gd name="connsiteX13" fmla="*/ 1735666 w 3801533"/>
                <a:gd name="connsiteY13" fmla="*/ 3081867 h 4927600"/>
                <a:gd name="connsiteX14" fmla="*/ 1735666 w 3801533"/>
                <a:gd name="connsiteY14" fmla="*/ 3073400 h 4927600"/>
                <a:gd name="connsiteX15" fmla="*/ 1761066 w 3801533"/>
                <a:gd name="connsiteY15" fmla="*/ 2743200 h 4927600"/>
                <a:gd name="connsiteX16" fmla="*/ 1888066 w 3801533"/>
                <a:gd name="connsiteY16" fmla="*/ 2667000 h 4927600"/>
                <a:gd name="connsiteX17" fmla="*/ 1820333 w 3801533"/>
                <a:gd name="connsiteY17" fmla="*/ 2497667 h 4927600"/>
                <a:gd name="connsiteX18" fmla="*/ 1905000 w 3801533"/>
                <a:gd name="connsiteY18" fmla="*/ 2243667 h 4927600"/>
                <a:gd name="connsiteX19" fmla="*/ 1981200 w 3801533"/>
                <a:gd name="connsiteY19" fmla="*/ 2091267 h 4927600"/>
                <a:gd name="connsiteX20" fmla="*/ 2040466 w 3801533"/>
                <a:gd name="connsiteY20" fmla="*/ 1837267 h 4927600"/>
                <a:gd name="connsiteX21" fmla="*/ 2142066 w 3801533"/>
                <a:gd name="connsiteY21" fmla="*/ 1752600 h 4927600"/>
                <a:gd name="connsiteX22" fmla="*/ 2218266 w 3801533"/>
                <a:gd name="connsiteY22" fmla="*/ 1447800 h 4927600"/>
                <a:gd name="connsiteX23" fmla="*/ 2260600 w 3801533"/>
                <a:gd name="connsiteY23" fmla="*/ 1219200 h 4927600"/>
                <a:gd name="connsiteX24" fmla="*/ 2277533 w 3801533"/>
                <a:gd name="connsiteY24" fmla="*/ 1007534 h 4927600"/>
                <a:gd name="connsiteX25" fmla="*/ 2472266 w 3801533"/>
                <a:gd name="connsiteY25" fmla="*/ 685800 h 4927600"/>
                <a:gd name="connsiteX26" fmla="*/ 2556933 w 3801533"/>
                <a:gd name="connsiteY26" fmla="*/ 575734 h 4927600"/>
                <a:gd name="connsiteX27" fmla="*/ 2565400 w 3801533"/>
                <a:gd name="connsiteY27" fmla="*/ 414867 h 4927600"/>
                <a:gd name="connsiteX28" fmla="*/ 2768600 w 3801533"/>
                <a:gd name="connsiteY28" fmla="*/ 321734 h 4927600"/>
                <a:gd name="connsiteX29" fmla="*/ 3048000 w 3801533"/>
                <a:gd name="connsiteY29" fmla="*/ 220134 h 4927600"/>
                <a:gd name="connsiteX30" fmla="*/ 3183466 w 3801533"/>
                <a:gd name="connsiteY30" fmla="*/ 177800 h 4927600"/>
                <a:gd name="connsiteX31" fmla="*/ 3479800 w 3801533"/>
                <a:gd name="connsiteY31" fmla="*/ 84667 h 4927600"/>
                <a:gd name="connsiteX32" fmla="*/ 3801533 w 3801533"/>
                <a:gd name="connsiteY32" fmla="*/ 0 h 492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01533" h="4927600">
                  <a:moveTo>
                    <a:pt x="0" y="4927600"/>
                  </a:moveTo>
                  <a:lnTo>
                    <a:pt x="169333" y="4614334"/>
                  </a:lnTo>
                  <a:lnTo>
                    <a:pt x="567266" y="4504267"/>
                  </a:lnTo>
                  <a:lnTo>
                    <a:pt x="745066" y="4445000"/>
                  </a:lnTo>
                  <a:lnTo>
                    <a:pt x="795866" y="4284134"/>
                  </a:lnTo>
                  <a:lnTo>
                    <a:pt x="999066" y="4123267"/>
                  </a:lnTo>
                  <a:lnTo>
                    <a:pt x="1024466" y="3920067"/>
                  </a:lnTo>
                  <a:lnTo>
                    <a:pt x="1151466" y="3843867"/>
                  </a:lnTo>
                  <a:lnTo>
                    <a:pt x="1159933" y="3708400"/>
                  </a:lnTo>
                  <a:lnTo>
                    <a:pt x="1312333" y="3657600"/>
                  </a:lnTo>
                  <a:cubicBezTo>
                    <a:pt x="1389524" y="3451757"/>
                    <a:pt x="1316194" y="3454400"/>
                    <a:pt x="1397000" y="3454400"/>
                  </a:cubicBezTo>
                  <a:lnTo>
                    <a:pt x="1540933" y="3420534"/>
                  </a:lnTo>
                  <a:lnTo>
                    <a:pt x="1617133" y="3208867"/>
                  </a:lnTo>
                  <a:cubicBezTo>
                    <a:pt x="1689657" y="3141922"/>
                    <a:pt x="1719294" y="3147359"/>
                    <a:pt x="1735666" y="3081867"/>
                  </a:cubicBezTo>
                  <a:cubicBezTo>
                    <a:pt x="1736350" y="3079129"/>
                    <a:pt x="1735666" y="3076222"/>
                    <a:pt x="1735666" y="3073400"/>
                  </a:cubicBezTo>
                  <a:lnTo>
                    <a:pt x="1761066" y="2743200"/>
                  </a:lnTo>
                  <a:lnTo>
                    <a:pt x="1888066" y="2667000"/>
                  </a:lnTo>
                  <a:lnTo>
                    <a:pt x="1820333" y="2497667"/>
                  </a:lnTo>
                  <a:lnTo>
                    <a:pt x="1905000" y="2243667"/>
                  </a:lnTo>
                  <a:lnTo>
                    <a:pt x="1981200" y="2091267"/>
                  </a:lnTo>
                  <a:lnTo>
                    <a:pt x="2040466" y="1837267"/>
                  </a:lnTo>
                  <a:cubicBezTo>
                    <a:pt x="2135688" y="1750702"/>
                    <a:pt x="2091644" y="1752600"/>
                    <a:pt x="2142066" y="1752600"/>
                  </a:cubicBezTo>
                  <a:lnTo>
                    <a:pt x="2218266" y="1447800"/>
                  </a:lnTo>
                  <a:lnTo>
                    <a:pt x="2260600" y="1219200"/>
                  </a:lnTo>
                  <a:lnTo>
                    <a:pt x="2277533" y="1007534"/>
                  </a:lnTo>
                  <a:lnTo>
                    <a:pt x="2472266" y="685800"/>
                  </a:lnTo>
                  <a:lnTo>
                    <a:pt x="2556933" y="575734"/>
                  </a:lnTo>
                  <a:lnTo>
                    <a:pt x="2565400" y="414867"/>
                  </a:lnTo>
                  <a:lnTo>
                    <a:pt x="2768600" y="321734"/>
                  </a:lnTo>
                  <a:cubicBezTo>
                    <a:pt x="3050677" y="227708"/>
                    <a:pt x="3048000" y="326771"/>
                    <a:pt x="3048000" y="220134"/>
                  </a:cubicBezTo>
                  <a:lnTo>
                    <a:pt x="3183466" y="177800"/>
                  </a:lnTo>
                  <a:lnTo>
                    <a:pt x="3479800" y="84667"/>
                  </a:lnTo>
                  <a:lnTo>
                    <a:pt x="3801533" y="0"/>
                  </a:ln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327" y="1109462"/>
            <a:ext cx="32460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>
              <a:solidFill>
                <a:prstClr val="black"/>
              </a:solidFill>
              <a:latin typeface="Calibri"/>
            </a:endParaRPr>
          </a:p>
          <a:p>
            <a:r>
              <a:rPr lang="en-US" sz="3600" b="1">
                <a:solidFill>
                  <a:prstClr val="black"/>
                </a:solidFill>
                <a:latin typeface="Calibri"/>
              </a:rPr>
              <a:t>Convection</a:t>
            </a:r>
            <a:r>
              <a:rPr lang="en-US" sz="3600">
                <a:solidFill>
                  <a:prstClr val="black"/>
                </a:solidFill>
                <a:latin typeface="Calibri"/>
              </a:rPr>
              <a:t> </a:t>
            </a: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links </a:t>
            </a: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sfc energy input to column cooling</a:t>
            </a:r>
          </a:p>
          <a:p>
            <a:endParaRPr lang="en-US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5926" y="4702738"/>
            <a:ext cx="9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6600"/>
                </a:solidFill>
                <a:latin typeface="Calibri"/>
              </a:rPr>
              <a:t>sfc. flux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6479" y="463131"/>
            <a:ext cx="192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179AD0"/>
                </a:solidFill>
                <a:latin typeface="Calibri"/>
              </a:rPr>
              <a:t>radiation</a:t>
            </a:r>
          </a:p>
        </p:txBody>
      </p:sp>
    </p:spTree>
    <p:extLst>
      <p:ext uri="{BB962C8B-B14F-4D97-AF65-F5344CB8AC3E}">
        <p14:creationId xmlns:p14="http://schemas.microsoft.com/office/powerpoint/2010/main" val="241955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D98-09E2-D682-873D-84662256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pPr algn="ctr"/>
            <a:r>
              <a:rPr lang="en-US"/>
              <a:t>Below the LCL, buoyancy is just s, or s</a:t>
            </a:r>
            <a:r>
              <a:rPr lang="en-US" baseline="-25000"/>
              <a:t>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E1BF-8CA4-9548-F206-39ACE174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pPr marL="457200" lvl="1" indent="0">
              <a:buNone/>
            </a:pPr>
            <a:endParaRPr lang="en-US"/>
          </a:p>
          <a:p>
            <a:pPr marL="971550" lvl="1" indent="-514350">
              <a:buFont typeface="+mj-lt"/>
              <a:buAutoNum type="arabicPeriod"/>
            </a:pPr>
            <a:r>
              <a:rPr lang="en-US" sz="3200"/>
              <a:t>Surface heating increases s and s</a:t>
            </a:r>
            <a:r>
              <a:rPr lang="en-US" sz="3200" baseline="-25000"/>
              <a:t>v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/>
              <a:t>buoyant parcel rises, mixes with ambient air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>
                <a:sym typeface="Wingdings" pitchFamily="2" charset="2"/>
              </a:rPr>
              <a:t> </a:t>
            </a:r>
            <a:r>
              <a:rPr lang="en-US" sz="3200"/>
              <a:t>mixed layer at new, warmer s</a:t>
            </a:r>
            <a:r>
              <a:rPr lang="en-US" sz="3200" baseline="-25000"/>
              <a:t>v</a:t>
            </a:r>
            <a:r>
              <a:rPr lang="en-US" sz="3200"/>
              <a:t> (q also mixes)</a:t>
            </a:r>
          </a:p>
          <a:p>
            <a:pPr lvl="1"/>
            <a:r>
              <a:rPr lang="en-US" sz="3200"/>
              <a:t>(as radiation cools the clear air by about 1-2 K/d)</a:t>
            </a:r>
          </a:p>
          <a:p>
            <a:pPr marL="457200" lvl="1" indent="0">
              <a:buNone/>
            </a:pP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7BCC7-E80F-2897-D59E-48B9CEF7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" y="4735515"/>
            <a:ext cx="11906656" cy="182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38839-1A76-891E-391D-14A18A183C21}"/>
              </a:ext>
            </a:extLst>
          </p:cNvPr>
          <p:cNvSpPr/>
          <p:nvPr/>
        </p:nvSpPr>
        <p:spPr>
          <a:xfrm>
            <a:off x="3943350" y="5414963"/>
            <a:ext cx="7729538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E301-16D1-0F8F-1E2B-D5E785841ED2}"/>
              </a:ext>
            </a:extLst>
          </p:cNvPr>
          <p:cNvSpPr txBox="1"/>
          <p:nvPr/>
        </p:nvSpPr>
        <p:spPr>
          <a:xfrm rot="16200000">
            <a:off x="-650084" y="4550849"/>
            <a:ext cx="18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pressure (hPa)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V="1">
            <a:off x="5745885" y="3249942"/>
            <a:ext cx="4729285" cy="12718"/>
          </a:xfrm>
          <a:prstGeom prst="straightConnector1">
            <a:avLst/>
          </a:prstGeom>
          <a:ln w="762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44360" y="1540137"/>
            <a:ext cx="17188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660066"/>
                </a:solidFill>
                <a:latin typeface="Calibri"/>
              </a:rPr>
              <a:t>Undilute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parcel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conserves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0D890-D2D0-BBB8-8356-85D083CB1249}"/>
              </a:ext>
            </a:extLst>
          </p:cNvPr>
          <p:cNvSpPr/>
          <p:nvPr/>
        </p:nvSpPr>
        <p:spPr>
          <a:xfrm>
            <a:off x="2780634" y="574843"/>
            <a:ext cx="1968922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2B0C7-625E-50A4-1863-77CBA24356EC}"/>
              </a:ext>
            </a:extLst>
          </p:cNvPr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C8A80-338E-2CF8-0E4D-FCB5251DE872}"/>
              </a:ext>
            </a:extLst>
          </p:cNvPr>
          <p:cNvSpPr txBox="1">
            <a:spLocks/>
          </p:cNvSpPr>
          <p:nvPr/>
        </p:nvSpPr>
        <p:spPr>
          <a:xfrm>
            <a:off x="681037" y="21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7030A0"/>
                </a:solidFill>
              </a:rPr>
              <a:t>Above the LCL</a:t>
            </a:r>
            <a:r>
              <a:rPr lang="en-US"/>
              <a:t>, buoyancy </a:t>
            </a:r>
            <a:r>
              <a:rPr lang="en-US">
                <a:latin typeface="Symbol" pitchFamily="2" charset="2"/>
              </a:rPr>
              <a:t>~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h</a:t>
            </a:r>
            <a:r>
              <a:rPr lang="en-US" baseline="-25000">
                <a:solidFill>
                  <a:srgbClr val="FF0000"/>
                </a:solidFill>
              </a:rPr>
              <a:t>parcel</a:t>
            </a:r>
            <a:r>
              <a:rPr lang="en-US">
                <a:solidFill>
                  <a:srgbClr val="FF0000"/>
                </a:solidFill>
              </a:rPr>
              <a:t> – h</a:t>
            </a:r>
            <a:r>
              <a:rPr lang="en-US" baseline="-25000">
                <a:solidFill>
                  <a:srgbClr val="FF0000"/>
                </a:solidFill>
              </a:rPr>
              <a:t>sat-env</a:t>
            </a:r>
          </a:p>
        </p:txBody>
      </p:sp>
    </p:spTree>
    <p:extLst>
      <p:ext uri="{BB962C8B-B14F-4D97-AF65-F5344CB8AC3E}">
        <p14:creationId xmlns:p14="http://schemas.microsoft.com/office/powerpoint/2010/main" val="407018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V="1">
            <a:off x="5745885" y="3249942"/>
            <a:ext cx="4729285" cy="12718"/>
          </a:xfrm>
          <a:prstGeom prst="straightConnector1">
            <a:avLst/>
          </a:prstGeom>
          <a:ln w="762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E50D890-D2D0-BBB8-8356-85D083CB1249}"/>
              </a:ext>
            </a:extLst>
          </p:cNvPr>
          <p:cNvSpPr/>
          <p:nvPr/>
        </p:nvSpPr>
        <p:spPr>
          <a:xfrm>
            <a:off x="2780634" y="574843"/>
            <a:ext cx="1968922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2B0C7-625E-50A4-1863-77CBA24356EC}"/>
              </a:ext>
            </a:extLst>
          </p:cNvPr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C8A80-338E-2CF8-0E4D-FCB5251DE872}"/>
              </a:ext>
            </a:extLst>
          </p:cNvPr>
          <p:cNvSpPr txBox="1">
            <a:spLocks/>
          </p:cNvSpPr>
          <p:nvPr/>
        </p:nvSpPr>
        <p:spPr>
          <a:xfrm>
            <a:off x="681037" y="21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Above the LCL, buoyancy </a:t>
            </a:r>
            <a:r>
              <a:rPr lang="en-US">
                <a:latin typeface="Symbol" pitchFamily="2" charset="2"/>
              </a:rPr>
              <a:t>~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h</a:t>
            </a:r>
            <a:r>
              <a:rPr lang="en-US" baseline="-25000">
                <a:solidFill>
                  <a:srgbClr val="FF0000"/>
                </a:solidFill>
              </a:rPr>
              <a:t>parcel</a:t>
            </a:r>
            <a:r>
              <a:rPr lang="en-US">
                <a:solidFill>
                  <a:srgbClr val="FF0000"/>
                </a:solidFill>
              </a:rPr>
              <a:t> – h</a:t>
            </a:r>
            <a:r>
              <a:rPr lang="en-US" baseline="-25000">
                <a:solidFill>
                  <a:srgbClr val="FF0000"/>
                </a:solidFill>
              </a:rPr>
              <a:t>sat-env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28741-1CD7-637D-889C-9939544CE334}"/>
              </a:ext>
            </a:extLst>
          </p:cNvPr>
          <p:cNvSpPr txBox="1"/>
          <p:nvPr/>
        </p:nvSpPr>
        <p:spPr>
          <a:xfrm>
            <a:off x="8315158" y="3383776"/>
            <a:ext cx="3404522" cy="954107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parcel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= 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par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 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par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)</a:t>
            </a:r>
            <a:endParaRPr lang="en-US" sz="2800" b="1">
              <a:ln>
                <a:solidFill>
                  <a:srgbClr val="0000FF"/>
                </a:solidFill>
              </a:ln>
              <a:solidFill>
                <a:srgbClr val="94EBF7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DB294-ECB8-A0C0-49C9-6D1EBBD0DF4B}"/>
              </a:ext>
            </a:extLst>
          </p:cNvPr>
          <p:cNvSpPr txBox="1"/>
          <p:nvPr/>
        </p:nvSpPr>
        <p:spPr>
          <a:xfrm>
            <a:off x="8229430" y="2191796"/>
            <a:ext cx="3604898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sat,env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= 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 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env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 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env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1E7D51-0205-A0B2-65CA-B0C5104BD1CF}"/>
              </a:ext>
            </a:extLst>
          </p:cNvPr>
          <p:cNvCxnSpPr>
            <a:cxnSpLocks/>
          </p:cNvCxnSpPr>
          <p:nvPr/>
        </p:nvCxnSpPr>
        <p:spPr>
          <a:xfrm flipH="1">
            <a:off x="7745370" y="2541757"/>
            <a:ext cx="569788" cy="1285853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95345B-DE86-5273-4506-3B76634BB25A}"/>
              </a:ext>
            </a:extLst>
          </p:cNvPr>
          <p:cNvCxnSpPr>
            <a:cxnSpLocks/>
          </p:cNvCxnSpPr>
          <p:nvPr/>
        </p:nvCxnSpPr>
        <p:spPr>
          <a:xfrm flipH="1">
            <a:off x="8104168" y="3656422"/>
            <a:ext cx="369813" cy="55676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80A9E4-9596-A3DD-6FE9-B3E57747AD98}"/>
              </a:ext>
            </a:extLst>
          </p:cNvPr>
          <p:cNvSpPr txBox="1"/>
          <p:nvPr/>
        </p:nvSpPr>
        <p:spPr>
          <a:xfrm>
            <a:off x="8038662" y="4366459"/>
            <a:ext cx="4157548" cy="1200329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b="1" i="1">
                <a:solidFill>
                  <a:srgbClr val="FF0000"/>
                </a:solidFill>
                <a:latin typeface="Calibri"/>
              </a:rPr>
              <a:t>Logically</a:t>
            </a:r>
            <a:r>
              <a:rPr lang="en-US" sz="4000" b="1">
                <a:solidFill>
                  <a:srgbClr val="FF0000"/>
                </a:solidFill>
                <a:latin typeface="Calibri"/>
              </a:rPr>
              <a:t>, T</a:t>
            </a:r>
            <a:r>
              <a:rPr lang="en-US" sz="4000" b="1" baseline="-25000">
                <a:solidFill>
                  <a:srgbClr val="FF0000"/>
                </a:solidFill>
                <a:latin typeface="Calibri"/>
              </a:rPr>
              <a:t>par </a:t>
            </a:r>
            <a:r>
              <a:rPr lang="en-US" sz="4000" b="1">
                <a:solidFill>
                  <a:srgbClr val="FF0000"/>
                </a:solidFill>
                <a:latin typeface="Calibri"/>
              </a:rPr>
              <a:t>&gt; T</a:t>
            </a:r>
            <a:r>
              <a:rPr lang="en-US" sz="4000" b="1" baseline="-25000">
                <a:solidFill>
                  <a:srgbClr val="FF0000"/>
                </a:solidFill>
                <a:latin typeface="Calibri"/>
              </a:rPr>
              <a:t>env</a:t>
            </a:r>
          </a:p>
          <a:p>
            <a:pPr algn="ctr"/>
            <a:r>
              <a:rPr lang="en-US" sz="3200" b="1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latin typeface="Calibri"/>
              </a:rPr>
              <a:t>since q</a:t>
            </a:r>
            <a:r>
              <a:rPr lang="en-US" sz="3200" b="1" baseline="-25000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latin typeface="Calibri"/>
              </a:rPr>
              <a:t>sat </a:t>
            </a:r>
            <a:r>
              <a:rPr lang="en-US" sz="3200" b="1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latin typeface="Calibri"/>
              </a:rPr>
              <a:t>increases w/T</a:t>
            </a:r>
            <a:endParaRPr lang="en-US" sz="5400" b="1">
              <a:ln>
                <a:solidFill>
                  <a:srgbClr val="0000FF"/>
                </a:solidFill>
              </a:ln>
              <a:solidFill>
                <a:srgbClr val="94EBF7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95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4431" y="1563268"/>
            <a:ext cx="32713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478B00"/>
                </a:solidFill>
                <a:latin typeface="Calibri"/>
              </a:rPr>
              <a:t>Mixing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draws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parcel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toward env. </a:t>
            </a:r>
          </a:p>
          <a:p>
            <a:r>
              <a:rPr lang="en-US" sz="2800" b="1">
                <a:solidFill>
                  <a:srgbClr val="0000FF"/>
                </a:solidFill>
                <a:latin typeface="Calibri"/>
              </a:rPr>
              <a:t>h curve</a:t>
            </a:r>
          </a:p>
          <a:p>
            <a:endParaRPr lang="en-US" sz="2800">
              <a:solidFill>
                <a:srgbClr val="7030A0"/>
              </a:solidFill>
              <a:latin typeface="Calibri"/>
            </a:endParaRPr>
          </a:p>
          <a:p>
            <a:r>
              <a:rPr lang="en-US" sz="2800">
                <a:solidFill>
                  <a:srgbClr val="7030A0"/>
                </a:solidFill>
                <a:latin typeface="Calibri"/>
              </a:rPr>
              <a:t>(proportionally to </a:t>
            </a:r>
            <a:r>
              <a:rPr lang="en-US" sz="2800" b="1">
                <a:solidFill>
                  <a:schemeClr val="accent6"/>
                </a:solidFill>
                <a:latin typeface="Calibri"/>
              </a:rPr>
              <a:t>this distance</a:t>
            </a:r>
            <a:r>
              <a:rPr lang="en-US" sz="2800">
                <a:solidFill>
                  <a:srgbClr val="7030A0"/>
                </a:solidFill>
                <a:latin typeface="Calibri"/>
              </a:rPr>
              <a:t>, for a given mixing or exchange rate coeff.)</a:t>
            </a:r>
          </a:p>
        </p:txBody>
      </p:sp>
      <p:sp>
        <p:nvSpPr>
          <p:cNvPr id="6" name="Freeform 5"/>
          <p:cNvSpPr/>
          <p:nvPr/>
        </p:nvSpPr>
        <p:spPr>
          <a:xfrm>
            <a:off x="7595229" y="1215899"/>
            <a:ext cx="508939" cy="4390741"/>
          </a:xfrm>
          <a:custGeom>
            <a:avLst/>
            <a:gdLst>
              <a:gd name="connsiteX0" fmla="*/ 508939 w 508939"/>
              <a:gd name="connsiteY0" fmla="*/ 4390741 h 4390741"/>
              <a:gd name="connsiteX1" fmla="*/ 427869 w 508939"/>
              <a:gd name="connsiteY1" fmla="*/ 3863852 h 4390741"/>
              <a:gd name="connsiteX2" fmla="*/ 211683 w 508939"/>
              <a:gd name="connsiteY2" fmla="*/ 3120803 h 4390741"/>
              <a:gd name="connsiteX3" fmla="*/ 184660 w 508939"/>
              <a:gd name="connsiteY3" fmla="*/ 2756034 h 4390741"/>
              <a:gd name="connsiteX4" fmla="*/ 90078 w 508939"/>
              <a:gd name="connsiteY4" fmla="*/ 2134575 h 4390741"/>
              <a:gd name="connsiteX5" fmla="*/ 9008 w 508939"/>
              <a:gd name="connsiteY5" fmla="*/ 1459077 h 4390741"/>
              <a:gd name="connsiteX6" fmla="*/ 36032 w 508939"/>
              <a:gd name="connsiteY6" fmla="*/ 540398 h 4390741"/>
              <a:gd name="connsiteX7" fmla="*/ 63055 w 508939"/>
              <a:gd name="connsiteY7" fmla="*/ 0 h 439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939" h="4390741">
                <a:moveTo>
                  <a:pt x="508939" y="4390741"/>
                </a:moveTo>
                <a:cubicBezTo>
                  <a:pt x="493175" y="4233124"/>
                  <a:pt x="477412" y="4075508"/>
                  <a:pt x="427869" y="3863852"/>
                </a:cubicBezTo>
                <a:cubicBezTo>
                  <a:pt x="378326" y="3652196"/>
                  <a:pt x="252218" y="3305439"/>
                  <a:pt x="211683" y="3120803"/>
                </a:cubicBezTo>
                <a:cubicBezTo>
                  <a:pt x="171148" y="2936167"/>
                  <a:pt x="204927" y="2920405"/>
                  <a:pt x="184660" y="2756034"/>
                </a:cubicBezTo>
                <a:cubicBezTo>
                  <a:pt x="164393" y="2591663"/>
                  <a:pt x="119353" y="2350735"/>
                  <a:pt x="90078" y="2134575"/>
                </a:cubicBezTo>
                <a:cubicBezTo>
                  <a:pt x="60803" y="1918416"/>
                  <a:pt x="18016" y="1724773"/>
                  <a:pt x="9008" y="1459077"/>
                </a:cubicBezTo>
                <a:cubicBezTo>
                  <a:pt x="0" y="1193381"/>
                  <a:pt x="27024" y="783578"/>
                  <a:pt x="36032" y="540398"/>
                </a:cubicBezTo>
                <a:cubicBezTo>
                  <a:pt x="45040" y="297219"/>
                  <a:pt x="54047" y="148609"/>
                  <a:pt x="63055" y="0"/>
                </a:cubicBezTo>
              </a:path>
            </a:pathLst>
          </a:custGeom>
          <a:ln w="762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55608" y="4944650"/>
            <a:ext cx="526954" cy="1588"/>
          </a:xfrm>
          <a:prstGeom prst="straightConnector1">
            <a:avLst/>
          </a:prstGeom>
          <a:ln w="57150" cap="flat" cmpd="sng" algn="ctr">
            <a:solidFill>
              <a:srgbClr val="478B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108079" y="4340491"/>
            <a:ext cx="662070" cy="13510"/>
          </a:xfrm>
          <a:prstGeom prst="straightConnector1">
            <a:avLst/>
          </a:prstGeom>
          <a:ln w="57150" cap="flat" cmpd="sng" algn="ctr">
            <a:solidFill>
              <a:srgbClr val="478B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17270" y="2682555"/>
            <a:ext cx="662070" cy="13510"/>
          </a:xfrm>
          <a:prstGeom prst="straightConnector1">
            <a:avLst/>
          </a:prstGeom>
          <a:ln w="57150" cap="flat" cmpd="sng" algn="ctr">
            <a:solidFill>
              <a:srgbClr val="478B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BD59FB5-485C-55D0-D44E-A377FE53F461}"/>
              </a:ext>
            </a:extLst>
          </p:cNvPr>
          <p:cNvSpPr/>
          <p:nvPr/>
        </p:nvSpPr>
        <p:spPr>
          <a:xfrm>
            <a:off x="2780634" y="574843"/>
            <a:ext cx="1968922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9D8D3-D835-E9C5-F656-C670C54E2897}"/>
              </a:ext>
            </a:extLst>
          </p:cNvPr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297B47-A9F8-B3D7-E005-74F4786F17B8}"/>
              </a:ext>
            </a:extLst>
          </p:cNvPr>
          <p:cNvCxnSpPr/>
          <p:nvPr/>
        </p:nvCxnSpPr>
        <p:spPr>
          <a:xfrm>
            <a:off x="2511607" y="1244946"/>
            <a:ext cx="7841592" cy="1283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33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72356"/>
            <a:ext cx="11248063" cy="9941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One way to look at a (tropical) sounding: </a:t>
            </a:r>
            <a:r>
              <a:rPr lang="en-US" sz="2800" i="1" dirty="0"/>
              <a:t>a sample</a:t>
            </a:r>
            <a:r>
              <a:rPr lang="en-US" sz="2800" dirty="0"/>
              <a:t> of a “sky” with </a:t>
            </a:r>
            <a:br>
              <a:rPr lang="en-US" sz="2800" dirty="0"/>
            </a:br>
            <a:r>
              <a:rPr lang="en-US" sz="2800" dirty="0"/>
              <a:t>a statistical population of convective moisture transports from below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AA598-CC21-F388-A328-6563CC19F66F}"/>
              </a:ext>
            </a:extLst>
          </p:cNvPr>
          <p:cNvGrpSpPr/>
          <p:nvPr/>
        </p:nvGrpSpPr>
        <p:grpSpPr>
          <a:xfrm>
            <a:off x="142876" y="1743076"/>
            <a:ext cx="12049124" cy="5114924"/>
            <a:chOff x="1524001" y="2291729"/>
            <a:chExt cx="8978936" cy="3510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2291729"/>
              <a:ext cx="4655570" cy="3510468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4546377" y="4622526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78180" y="3694250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823321" y="4376838"/>
              <a:ext cx="1428728" cy="316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hsat inversion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42199" y="4906954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HIGH RH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3309" y="4041376"/>
              <a:ext cx="10647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MEDIUM RH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58366" y="3251174"/>
              <a:ext cx="70788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DRY RH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EDA1FB-1024-D129-21AD-E241D8BB72C5}"/>
                </a:ext>
              </a:extLst>
            </p:cNvPr>
            <p:cNvGrpSpPr/>
            <p:nvPr/>
          </p:nvGrpSpPr>
          <p:grpSpPr>
            <a:xfrm>
              <a:off x="6462161" y="2447367"/>
              <a:ext cx="3949722" cy="3022720"/>
              <a:chOff x="6462161" y="2447367"/>
              <a:chExt cx="3949722" cy="30227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11296" y="2447367"/>
                <a:ext cx="3869842" cy="30227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6831284" y="468253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185573" y="4652527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>
                <a:off x="7433063" y="467682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H="1">
                <a:off x="7713052" y="4646818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7980542" y="4676821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334831" y="4646818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H="1">
                <a:off x="8582321" y="4671112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H="1">
                <a:off x="8862310" y="4641109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9107300" y="463361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461589" y="4603606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H="1">
                <a:off x="9709079" y="462790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9989068" y="4597897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6593793" y="4669320"/>
                <a:ext cx="22429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6755169" y="3720668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870163" y="3714959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Freeform 32"/>
              <p:cNvSpPr/>
              <p:nvPr/>
            </p:nvSpPr>
            <p:spPr>
              <a:xfrm flipH="1">
                <a:off x="9712415" y="3666039"/>
                <a:ext cx="33470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38651" y="3402251"/>
                <a:ext cx="37930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random gravity waves of ~ 10mb vertical displacement magnitude</a:t>
                </a:r>
              </a:p>
            </p:txBody>
          </p:sp>
          <p:sp>
            <p:nvSpPr>
              <p:cNvPr id="37" name="Freeform 36"/>
              <p:cNvSpPr/>
              <p:nvPr/>
            </p:nvSpPr>
            <p:spPr>
              <a:xfrm flipH="1">
                <a:off x="6478464" y="3646133"/>
                <a:ext cx="3926567" cy="95933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462161" y="4578045"/>
                <a:ext cx="3915458" cy="68721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6524238" y="4073627"/>
                <a:ext cx="3887645" cy="106985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032" y="4856798"/>
                <a:ext cx="79220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HIGH RH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85964" y="4100858"/>
                <a:ext cx="10647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MEDIUM RH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548231" y="3091382"/>
                <a:ext cx="707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DRY RH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53844" y="3707803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750863" y="3719318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427566" y="3703424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5F0F93-E9F0-EF5A-9F9E-CEED4ACB491C}"/>
              </a:ext>
            </a:extLst>
          </p:cNvPr>
          <p:cNvSpPr txBox="1"/>
          <p:nvPr/>
        </p:nvSpPr>
        <p:spPr>
          <a:xfrm>
            <a:off x="4393634" y="3461831"/>
            <a:ext cx="1917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hsat inversion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D98-09E2-D682-873D-84662256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pPr algn="ctr"/>
            <a:r>
              <a:rPr lang="en-US"/>
              <a:t>Convection: why air bothers to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E1BF-8CA4-9548-F206-39ACE174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r>
              <a:rPr lang="en-US"/>
              <a:t>Thermal energy makes air less dense </a:t>
            </a:r>
          </a:p>
          <a:p>
            <a:r>
              <a:rPr lang="en-US"/>
              <a:t>Sun heats surface, which puts energy (latent &amp; sensible) in near-sfc air</a:t>
            </a:r>
          </a:p>
          <a:p>
            <a:r>
              <a:rPr lang="en-US"/>
              <a:t>Meanwhile, upper air cools by infrared radiation </a:t>
            </a:r>
          </a:p>
          <a:p>
            <a:r>
              <a:rPr lang="en-US"/>
              <a:t>This destabilization makes the atmosphere convect (</a:t>
            </a:r>
            <a:r>
              <a:rPr lang="en-US">
                <a:solidFill>
                  <a:srgbClr val="FF0000"/>
                </a:solidFill>
              </a:rPr>
              <a:t>dry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cloudy</a:t>
            </a:r>
            <a:r>
              <a:rPr lang="en-US"/>
              <a:t>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9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72356"/>
            <a:ext cx="11248063" cy="9941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One way to look at a (tropical) sounding: </a:t>
            </a:r>
            <a:r>
              <a:rPr lang="en-US" sz="2800" i="1" dirty="0"/>
              <a:t>a sample</a:t>
            </a:r>
            <a:r>
              <a:rPr lang="en-US" sz="2800" dirty="0"/>
              <a:t> of a “sky” with </a:t>
            </a:r>
            <a:br>
              <a:rPr lang="en-US" sz="2800" dirty="0"/>
            </a:br>
            <a:r>
              <a:rPr lang="en-US" sz="2800" dirty="0"/>
              <a:t>a statistical population of convective moisture transports from below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AA598-CC21-F388-A328-6563CC19F66F}"/>
              </a:ext>
            </a:extLst>
          </p:cNvPr>
          <p:cNvGrpSpPr/>
          <p:nvPr/>
        </p:nvGrpSpPr>
        <p:grpSpPr>
          <a:xfrm>
            <a:off x="142876" y="1743076"/>
            <a:ext cx="12049124" cy="5114924"/>
            <a:chOff x="1524001" y="2291729"/>
            <a:chExt cx="8978936" cy="3510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2291729"/>
              <a:ext cx="4655570" cy="3510468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4546377" y="4622526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78180" y="3694250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142199" y="4906954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HIGH RH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3309" y="4041376"/>
              <a:ext cx="10647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MEDIUM RH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58366" y="3251174"/>
              <a:ext cx="70788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DRY RH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566576" y="3022575"/>
              <a:ext cx="178169" cy="719491"/>
            </a:xfrm>
            <a:custGeom>
              <a:avLst/>
              <a:gdLst>
                <a:gd name="connsiteX0" fmla="*/ 0 w 237558"/>
                <a:gd name="connsiteY0" fmla="*/ 959321 h 959321"/>
                <a:gd name="connsiteX1" fmla="*/ 237558 w 237558"/>
                <a:gd name="connsiteY1" fmla="*/ 941048 h 959321"/>
                <a:gd name="connsiteX2" fmla="*/ 228421 w 237558"/>
                <a:gd name="connsiteY2" fmla="*/ 0 h 95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58" h="959321">
                  <a:moveTo>
                    <a:pt x="0" y="959321"/>
                  </a:moveTo>
                  <a:lnTo>
                    <a:pt x="237558" y="941048"/>
                  </a:lnTo>
                  <a:cubicBezTo>
                    <a:pt x="234512" y="627365"/>
                    <a:pt x="228421" y="0"/>
                    <a:pt x="228421" y="0"/>
                  </a:cubicBezTo>
                </a:path>
              </a:pathLst>
            </a:custGeom>
            <a:ln>
              <a:solidFill>
                <a:srgbClr val="008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41685" y="2873595"/>
              <a:ext cx="1853175" cy="697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</a:rPr>
                <a:t>parcel energy if 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latent heat of freezing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 kicks in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EDA1FB-1024-D129-21AD-E241D8BB72C5}"/>
                </a:ext>
              </a:extLst>
            </p:cNvPr>
            <p:cNvGrpSpPr/>
            <p:nvPr/>
          </p:nvGrpSpPr>
          <p:grpSpPr>
            <a:xfrm>
              <a:off x="6462161" y="2447367"/>
              <a:ext cx="3949722" cy="3022720"/>
              <a:chOff x="6462161" y="2447367"/>
              <a:chExt cx="3949722" cy="30227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11296" y="2447367"/>
                <a:ext cx="3869842" cy="30227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6831284" y="468253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185573" y="4652527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>
                <a:off x="7433063" y="467682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H="1">
                <a:off x="7713052" y="4646818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7980542" y="4676821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334831" y="4646818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H="1">
                <a:off x="8582321" y="4671112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H="1">
                <a:off x="8862310" y="4641109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9107300" y="463361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461589" y="4603606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H="1">
                <a:off x="9709079" y="462790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9989068" y="4597897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6593793" y="4669320"/>
                <a:ext cx="22429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6755169" y="3720668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870163" y="2713378"/>
                <a:ext cx="389289" cy="2566529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Freeform 32"/>
              <p:cNvSpPr/>
              <p:nvPr/>
            </p:nvSpPr>
            <p:spPr>
              <a:xfrm flipH="1">
                <a:off x="9712412" y="2713378"/>
                <a:ext cx="334709" cy="2517607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38651" y="3402251"/>
                <a:ext cx="37930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random gravity waves of ~ 10mb vertical displacement magnitude</a:t>
                </a:r>
              </a:p>
            </p:txBody>
          </p:sp>
          <p:sp>
            <p:nvSpPr>
              <p:cNvPr id="37" name="Freeform 36"/>
              <p:cNvSpPr/>
              <p:nvPr/>
            </p:nvSpPr>
            <p:spPr>
              <a:xfrm flipH="1">
                <a:off x="6478464" y="3646133"/>
                <a:ext cx="3926567" cy="95933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462161" y="4578045"/>
                <a:ext cx="3915458" cy="68721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6524238" y="4073627"/>
                <a:ext cx="3887645" cy="106985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032" y="4856798"/>
                <a:ext cx="79220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HIGH RH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85964" y="4100858"/>
                <a:ext cx="10647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MEDIUM RH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548231" y="3091382"/>
                <a:ext cx="707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DRY RH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53844" y="3707803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750863" y="3719318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427566" y="3703424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6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72356"/>
            <a:ext cx="11248063" cy="9941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One way to look at a (tropical) sounding: </a:t>
            </a:r>
            <a:r>
              <a:rPr lang="en-US" sz="2800" i="1" dirty="0"/>
              <a:t>a sample</a:t>
            </a:r>
            <a:r>
              <a:rPr lang="en-US" sz="2800" dirty="0"/>
              <a:t> of a “sky” with </a:t>
            </a:r>
            <a:br>
              <a:rPr lang="en-US" sz="2800" dirty="0"/>
            </a:br>
            <a:r>
              <a:rPr lang="en-US" sz="2800" dirty="0"/>
              <a:t>a statistical population of convective moisture transports from below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AA598-CC21-F388-A328-6563CC19F66F}"/>
              </a:ext>
            </a:extLst>
          </p:cNvPr>
          <p:cNvGrpSpPr/>
          <p:nvPr/>
        </p:nvGrpSpPr>
        <p:grpSpPr>
          <a:xfrm>
            <a:off x="142876" y="1743076"/>
            <a:ext cx="12049124" cy="5114924"/>
            <a:chOff x="1524001" y="2291729"/>
            <a:chExt cx="8978936" cy="3510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2291729"/>
              <a:ext cx="4655570" cy="3510468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4546377" y="4622526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78180" y="3694250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142199" y="4906954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HIGH RH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3309" y="4041376"/>
              <a:ext cx="10647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MEDIUM RH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58366" y="3251174"/>
              <a:ext cx="70788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DRY RH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566576" y="3022575"/>
              <a:ext cx="178169" cy="719491"/>
            </a:xfrm>
            <a:custGeom>
              <a:avLst/>
              <a:gdLst>
                <a:gd name="connsiteX0" fmla="*/ 0 w 237558"/>
                <a:gd name="connsiteY0" fmla="*/ 959321 h 959321"/>
                <a:gd name="connsiteX1" fmla="*/ 237558 w 237558"/>
                <a:gd name="connsiteY1" fmla="*/ 941048 h 959321"/>
                <a:gd name="connsiteX2" fmla="*/ 228421 w 237558"/>
                <a:gd name="connsiteY2" fmla="*/ 0 h 95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58" h="959321">
                  <a:moveTo>
                    <a:pt x="0" y="959321"/>
                  </a:moveTo>
                  <a:lnTo>
                    <a:pt x="237558" y="941048"/>
                  </a:lnTo>
                  <a:cubicBezTo>
                    <a:pt x="234512" y="627365"/>
                    <a:pt x="228421" y="0"/>
                    <a:pt x="228421" y="0"/>
                  </a:cubicBezTo>
                </a:path>
              </a:pathLst>
            </a:custGeom>
            <a:ln>
              <a:solidFill>
                <a:srgbClr val="008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41685" y="2873595"/>
              <a:ext cx="1853175" cy="697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</a:rPr>
                <a:t>parcel energy if 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latent heat of freezing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can kick in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EDA1FB-1024-D129-21AD-E241D8BB72C5}"/>
                </a:ext>
              </a:extLst>
            </p:cNvPr>
            <p:cNvGrpSpPr/>
            <p:nvPr/>
          </p:nvGrpSpPr>
          <p:grpSpPr>
            <a:xfrm>
              <a:off x="6462161" y="2447367"/>
              <a:ext cx="3949722" cy="3022720"/>
              <a:chOff x="6462161" y="2447367"/>
              <a:chExt cx="3949722" cy="30227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11296" y="2447367"/>
                <a:ext cx="3869842" cy="30227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6831284" y="468253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185573" y="4652527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>
                <a:off x="7433063" y="467682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H="1">
                <a:off x="7713052" y="4646818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7980542" y="4676821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334831" y="4646818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H="1">
                <a:off x="8582321" y="4671112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H="1">
                <a:off x="8862310" y="4641109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9107300" y="463361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461589" y="4603606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H="1">
                <a:off x="9709079" y="462790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9989068" y="4597897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6593793" y="4669320"/>
                <a:ext cx="22429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6755169" y="3720668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870163" y="2713378"/>
                <a:ext cx="389289" cy="2566529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Freeform 32"/>
              <p:cNvSpPr/>
              <p:nvPr/>
            </p:nvSpPr>
            <p:spPr>
              <a:xfrm flipH="1">
                <a:off x="9712412" y="2713378"/>
                <a:ext cx="334709" cy="2517607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38651" y="3402251"/>
                <a:ext cx="37930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random gravity waves of ~ 10mb vertical displacement magnitude</a:t>
                </a:r>
              </a:p>
            </p:txBody>
          </p:sp>
          <p:sp>
            <p:nvSpPr>
              <p:cNvPr id="37" name="Freeform 36"/>
              <p:cNvSpPr/>
              <p:nvPr/>
            </p:nvSpPr>
            <p:spPr>
              <a:xfrm flipH="1">
                <a:off x="6478464" y="3646133"/>
                <a:ext cx="3926567" cy="95933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462161" y="4578045"/>
                <a:ext cx="3915458" cy="68721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6524238" y="4073627"/>
                <a:ext cx="3887645" cy="106985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032" y="4856798"/>
                <a:ext cx="79220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HIGH RH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85964" y="4100858"/>
                <a:ext cx="10647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MEDIUM RH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548231" y="3091382"/>
                <a:ext cx="707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DRY RH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53844" y="3707803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750863" y="3719318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427566" y="3703424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8E6BBA-50B5-6A19-33F7-17EB1211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855" y="1985754"/>
            <a:ext cx="5216955" cy="44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7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C3C1-7072-E1AD-7055-33413F3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From </a:t>
            </a:r>
            <a:r>
              <a:rPr lang="en-US">
                <a:hlinkClick r:id="rId3"/>
              </a:rPr>
              <a:t>Colab notebook </a:t>
            </a:r>
            <a:r>
              <a:rPr lang="en-US"/>
              <a:t>for class exercise:</a:t>
            </a:r>
            <a:br>
              <a:rPr lang="en-US"/>
            </a:br>
            <a:r>
              <a:rPr lang="en-US"/>
              <a:t>ensemble of parcels, mixing rates -&gt; detrainment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4721F-F26A-AE84-284F-E8A007EE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DCE05-093F-5D05-6466-891A334B2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3" y="1690688"/>
            <a:ext cx="5360872" cy="493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6A2C5-B971-74EE-1AA9-91A523B21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199" y="1738295"/>
            <a:ext cx="6112846" cy="48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0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8B3A-AFE1-9DCC-D7D7-5F5EF936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Same geometric relations for entropy, </a:t>
            </a:r>
            <a:r>
              <a:rPr lang="en-US">
                <a:latin typeface="Symbol" pitchFamily="2" charset="2"/>
              </a:rPr>
              <a:t>q-q</a:t>
            </a:r>
            <a:r>
              <a:rPr lang="en-US" baseline="-25000"/>
              <a:t>e</a:t>
            </a:r>
            <a:r>
              <a:rPr lang="en-US"/>
              <a:t> or s-h </a:t>
            </a:r>
            <a:br>
              <a:rPr lang="en-US"/>
            </a:br>
            <a:r>
              <a:rPr lang="en-US"/>
              <a:t>(but not at all obvious for </a:t>
            </a:r>
            <a:r>
              <a:rPr lang="en-US" i="1"/>
              <a:t>maths</a:t>
            </a:r>
            <a:r>
              <a:rPr lang="en-US"/>
              <a:t> of S,</a:t>
            </a:r>
            <a:r>
              <a:rPr lang="en-US">
                <a:latin typeface="Symbol" pitchFamily="2" charset="2"/>
              </a:rPr>
              <a:t>q)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7169-1880-7ABF-4C9B-3164BE59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0C0903E-81E8-FBBE-0CFF-F332308A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938"/>
            <a:ext cx="12192000" cy="4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40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609600"/>
            <a:ext cx="805338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-175020"/>
            <a:ext cx="11301413" cy="1325563"/>
          </a:xfrm>
        </p:spPr>
        <p:txBody>
          <a:bodyPr/>
          <a:lstStyle/>
          <a:p>
            <a:pPr algn="ctr" eaLnBrk="1" hangingPunct="1"/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Horrible choice: </a:t>
            </a:r>
            <a:r>
              <a:rPr lang="en-US">
                <a:latin typeface="Symbol" pitchFamily="2" charset="2"/>
              </a:rPr>
              <a:t>q </a:t>
            </a:r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variables vs </a:t>
            </a:r>
            <a:r>
              <a:rPr lang="en-US">
                <a:ea typeface="ＭＳ Ｐゴシック" pitchFamily="-84" charset="-128"/>
                <a:cs typeface="ＭＳ Ｐゴシック" pitchFamily="-84" charset="-128"/>
              </a:rPr>
              <a:t>z</a:t>
            </a:r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, but same story</a:t>
            </a:r>
          </a:p>
        </p:txBody>
      </p:sp>
      <p:sp>
        <p:nvSpPr>
          <p:cNvPr id="34820" name="Line 6"/>
          <p:cNvSpPr>
            <a:spLocks noChangeShapeType="1"/>
          </p:cNvSpPr>
          <p:nvPr/>
        </p:nvSpPr>
        <p:spPr bwMode="auto">
          <a:xfrm>
            <a:off x="2695575" y="4733925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34821" name="Line 7"/>
          <p:cNvSpPr>
            <a:spLocks noChangeShapeType="1"/>
          </p:cNvSpPr>
          <p:nvPr/>
        </p:nvSpPr>
        <p:spPr bwMode="auto">
          <a:xfrm>
            <a:off x="2743200" y="21336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34822" name="Freeform 11"/>
          <p:cNvSpPr>
            <a:spLocks/>
          </p:cNvSpPr>
          <p:nvPr/>
        </p:nvSpPr>
        <p:spPr bwMode="auto">
          <a:xfrm>
            <a:off x="3662363" y="2201864"/>
            <a:ext cx="277812" cy="752475"/>
          </a:xfrm>
          <a:custGeom>
            <a:avLst/>
            <a:gdLst>
              <a:gd name="T0" fmla="*/ 524386736 w 134"/>
              <a:gd name="T1" fmla="*/ 867103561 h 653"/>
              <a:gd name="T2" fmla="*/ 490002318 w 134"/>
              <a:gd name="T3" fmla="*/ 49928156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34823" name="Freeform 12"/>
          <p:cNvSpPr>
            <a:spLocks/>
          </p:cNvSpPr>
          <p:nvPr/>
        </p:nvSpPr>
        <p:spPr bwMode="auto">
          <a:xfrm>
            <a:off x="3852864" y="1357314"/>
            <a:ext cx="71437" cy="1722437"/>
          </a:xfrm>
          <a:custGeom>
            <a:avLst/>
            <a:gdLst>
              <a:gd name="T0" fmla="*/ 34673601 w 134"/>
              <a:gd name="T1" fmla="*/ 2147483647 h 653"/>
              <a:gd name="T2" fmla="*/ 32399878 w 134"/>
              <a:gd name="T3" fmla="*/ 214748364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8776047" y="3917190"/>
            <a:ext cx="71437" cy="1722437"/>
          </a:xfrm>
          <a:custGeom>
            <a:avLst/>
            <a:gdLst>
              <a:gd name="T0" fmla="*/ 34673601 w 134"/>
              <a:gd name="T1" fmla="*/ 2147483647 h 653"/>
              <a:gd name="T2" fmla="*/ 32399878 w 134"/>
              <a:gd name="T3" fmla="*/ 214748364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6066182" y="2201864"/>
            <a:ext cx="277812" cy="667543"/>
          </a:xfrm>
          <a:custGeom>
            <a:avLst/>
            <a:gdLst>
              <a:gd name="T0" fmla="*/ 524386736 w 134"/>
              <a:gd name="T1" fmla="*/ 867103561 h 653"/>
              <a:gd name="T2" fmla="*/ 490002318 w 134"/>
              <a:gd name="T3" fmla="*/ 49928156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>
            <a:off x="6256683" y="1357314"/>
            <a:ext cx="71437" cy="1637505"/>
          </a:xfrm>
          <a:custGeom>
            <a:avLst/>
            <a:gdLst>
              <a:gd name="T0" fmla="*/ 34673601 w 134"/>
              <a:gd name="T1" fmla="*/ 2147483647 h 653"/>
              <a:gd name="T2" fmla="*/ 32399878 w 134"/>
              <a:gd name="T3" fmla="*/ 214748364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35079-72E6-606D-E762-63F167D3F688}"/>
              </a:ext>
            </a:extLst>
          </p:cNvPr>
          <p:cNvSpPr txBox="1"/>
          <p:nvPr/>
        </p:nvSpPr>
        <p:spPr>
          <a:xfrm>
            <a:off x="9999415" y="1596241"/>
            <a:ext cx="20439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hlinkClick r:id="rId4"/>
              </a:rPr>
              <a:t>Zehnder, J.A., J. Hu and A. Razdan, 2009: Evolution of the vertical thermodynamic profile during the transition from shallow to deep convection during CuPIDO 2006. </a:t>
            </a:r>
            <a:r>
              <a:rPr lang="en-US" altLang="en-US" i="1">
                <a:ea typeface="ＭＳ Ｐゴシック" panose="020B0600070205080204" pitchFamily="34" charset="-128"/>
                <a:hlinkClick r:id="rId4"/>
              </a:rPr>
              <a:t>Mon. Wea. Rev.</a:t>
            </a:r>
            <a:r>
              <a:rPr lang="en-US" altLang="en-US">
                <a:ea typeface="ＭＳ Ｐゴシック" panose="020B0600070205080204" pitchFamily="34" charset="-128"/>
                <a:hlinkClick r:id="rId4"/>
              </a:rPr>
              <a:t>, </a:t>
            </a:r>
            <a:r>
              <a:rPr lang="en-US" altLang="en-US" b="1">
                <a:ea typeface="ＭＳ Ｐゴシック" panose="020B0600070205080204" pitchFamily="34" charset="-128"/>
                <a:hlinkClick r:id="rId4"/>
              </a:rPr>
              <a:t>137</a:t>
            </a:r>
            <a:r>
              <a:rPr lang="en-US" altLang="en-US">
                <a:ea typeface="ＭＳ Ｐゴシック" panose="020B0600070205080204" pitchFamily="34" charset="-128"/>
                <a:hlinkClick r:id="rId4"/>
              </a:rPr>
              <a:t>, 937-953.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675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2464" y="1020764"/>
            <a:ext cx="4935537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7251" b="52838"/>
          <a:stretch>
            <a:fillRect/>
          </a:stretch>
        </p:blipFill>
        <p:spPr bwMode="auto">
          <a:xfrm>
            <a:off x="2178051" y="909639"/>
            <a:ext cx="4773613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0"/>
            <a:ext cx="10872787" cy="8382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10:30 - 12:30 local change uncaps convection</a:t>
            </a:r>
          </a:p>
        </p:txBody>
      </p:sp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48035" r="37500"/>
          <a:stretch>
            <a:fillRect/>
          </a:stretch>
        </p:blipFill>
        <p:spPr bwMode="auto">
          <a:xfrm>
            <a:off x="2209800" y="874714"/>
            <a:ext cx="475615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73250" y="863600"/>
            <a:ext cx="457200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Freeform 15"/>
          <p:cNvSpPr>
            <a:spLocks/>
          </p:cNvSpPr>
          <p:nvPr/>
        </p:nvSpPr>
        <p:spPr bwMode="auto">
          <a:xfrm>
            <a:off x="2706688" y="2384425"/>
            <a:ext cx="2354262" cy="3175000"/>
          </a:xfrm>
          <a:custGeom>
            <a:avLst/>
            <a:gdLst>
              <a:gd name="T0" fmla="*/ 0 w 1483"/>
              <a:gd name="T1" fmla="*/ 2147483647 h 2000"/>
              <a:gd name="T2" fmla="*/ 108365902 w 1483"/>
              <a:gd name="T3" fmla="*/ 2147483647 h 2000"/>
              <a:gd name="T4" fmla="*/ 325099293 w 1483"/>
              <a:gd name="T5" fmla="*/ 2147483647 h 2000"/>
              <a:gd name="T6" fmla="*/ 556953619 w 1483"/>
              <a:gd name="T7" fmla="*/ 2147483647 h 2000"/>
              <a:gd name="T8" fmla="*/ 650200174 w 1483"/>
              <a:gd name="T9" fmla="*/ 2147483647 h 2000"/>
              <a:gd name="T10" fmla="*/ 788807945 w 1483"/>
              <a:gd name="T11" fmla="*/ 2147483647 h 2000"/>
              <a:gd name="T12" fmla="*/ 960178534 w 1483"/>
              <a:gd name="T13" fmla="*/ 2147483647 h 2000"/>
              <a:gd name="T14" fmla="*/ 1131549122 w 1483"/>
              <a:gd name="T15" fmla="*/ 2147483647 h 2000"/>
              <a:gd name="T16" fmla="*/ 1255037546 w 1483"/>
              <a:gd name="T17" fmla="*/ 2147483647 h 2000"/>
              <a:gd name="T18" fmla="*/ 1426408135 w 1483"/>
              <a:gd name="T19" fmla="*/ 2147483647 h 2000"/>
              <a:gd name="T20" fmla="*/ 1673383395 w 1483"/>
              <a:gd name="T21" fmla="*/ 2147483647 h 2000"/>
              <a:gd name="T22" fmla="*/ 2061487375 w 1483"/>
              <a:gd name="T23" fmla="*/ 2147483647 h 2000"/>
              <a:gd name="T24" fmla="*/ 2147483647 w 1483"/>
              <a:gd name="T25" fmla="*/ 2147483647 h 2000"/>
              <a:gd name="T26" fmla="*/ 2147483647 w 1483"/>
              <a:gd name="T27" fmla="*/ 2139613450 h 2000"/>
              <a:gd name="T28" fmla="*/ 2147483647 w 1483"/>
              <a:gd name="T29" fmla="*/ 1844754375 h 2000"/>
              <a:gd name="T30" fmla="*/ 2147483647 w 1483"/>
              <a:gd name="T31" fmla="*/ 1658262813 h 2000"/>
              <a:gd name="T32" fmla="*/ 2147483647 w 1483"/>
              <a:gd name="T33" fmla="*/ 1565017825 h 2000"/>
              <a:gd name="T34" fmla="*/ 2147483647 w 1483"/>
              <a:gd name="T35" fmla="*/ 1300400625 h 2000"/>
              <a:gd name="T36" fmla="*/ 2147483647 w 1483"/>
              <a:gd name="T37" fmla="*/ 1131550950 h 2000"/>
              <a:gd name="T38" fmla="*/ 2147483647 w 1483"/>
              <a:gd name="T39" fmla="*/ 914817513 h 2000"/>
              <a:gd name="T40" fmla="*/ 2147483647 w 1483"/>
              <a:gd name="T41" fmla="*/ 743446888 h 2000"/>
              <a:gd name="T42" fmla="*/ 2147483647 w 1483"/>
              <a:gd name="T43" fmla="*/ 572076263 h 2000"/>
              <a:gd name="T44" fmla="*/ 2147483647 w 1483"/>
              <a:gd name="T45" fmla="*/ 370463763 h 2000"/>
              <a:gd name="T46" fmla="*/ 2147483647 w 1483"/>
              <a:gd name="T47" fmla="*/ 108367513 h 2000"/>
              <a:gd name="T48" fmla="*/ 2147483647 w 1483"/>
              <a:gd name="T49" fmla="*/ 0 h 2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483"/>
              <a:gd name="T76" fmla="*/ 0 h 2000"/>
              <a:gd name="T77" fmla="*/ 1483 w 1483"/>
              <a:gd name="T78" fmla="*/ 2000 h 2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483" h="2000">
                <a:moveTo>
                  <a:pt x="0" y="2000"/>
                </a:moveTo>
                <a:cubicBezTo>
                  <a:pt x="10" y="1940"/>
                  <a:pt x="21" y="1880"/>
                  <a:pt x="43" y="1846"/>
                </a:cubicBezTo>
                <a:cubicBezTo>
                  <a:pt x="65" y="1812"/>
                  <a:pt x="99" y="1827"/>
                  <a:pt x="129" y="1796"/>
                </a:cubicBezTo>
                <a:cubicBezTo>
                  <a:pt x="159" y="1765"/>
                  <a:pt x="200" y="1695"/>
                  <a:pt x="221" y="1661"/>
                </a:cubicBezTo>
                <a:cubicBezTo>
                  <a:pt x="242" y="1627"/>
                  <a:pt x="243" y="1611"/>
                  <a:pt x="258" y="1593"/>
                </a:cubicBezTo>
                <a:cubicBezTo>
                  <a:pt x="273" y="1575"/>
                  <a:pt x="293" y="1570"/>
                  <a:pt x="313" y="1550"/>
                </a:cubicBezTo>
                <a:cubicBezTo>
                  <a:pt x="333" y="1530"/>
                  <a:pt x="359" y="1494"/>
                  <a:pt x="381" y="1470"/>
                </a:cubicBezTo>
                <a:cubicBezTo>
                  <a:pt x="403" y="1446"/>
                  <a:pt x="429" y="1428"/>
                  <a:pt x="449" y="1403"/>
                </a:cubicBezTo>
                <a:cubicBezTo>
                  <a:pt x="469" y="1378"/>
                  <a:pt x="479" y="1348"/>
                  <a:pt x="498" y="1323"/>
                </a:cubicBezTo>
                <a:cubicBezTo>
                  <a:pt x="517" y="1298"/>
                  <a:pt x="538" y="1281"/>
                  <a:pt x="566" y="1255"/>
                </a:cubicBezTo>
                <a:cubicBezTo>
                  <a:pt x="594" y="1229"/>
                  <a:pt x="622" y="1211"/>
                  <a:pt x="664" y="1169"/>
                </a:cubicBezTo>
                <a:cubicBezTo>
                  <a:pt x="706" y="1127"/>
                  <a:pt x="783" y="1046"/>
                  <a:pt x="818" y="1003"/>
                </a:cubicBezTo>
                <a:cubicBezTo>
                  <a:pt x="853" y="960"/>
                  <a:pt x="846" y="936"/>
                  <a:pt x="873" y="910"/>
                </a:cubicBezTo>
                <a:cubicBezTo>
                  <a:pt x="900" y="884"/>
                  <a:pt x="952" y="879"/>
                  <a:pt x="978" y="849"/>
                </a:cubicBezTo>
                <a:cubicBezTo>
                  <a:pt x="1004" y="819"/>
                  <a:pt x="1016" y="764"/>
                  <a:pt x="1027" y="732"/>
                </a:cubicBezTo>
                <a:cubicBezTo>
                  <a:pt x="1038" y="700"/>
                  <a:pt x="1031" y="676"/>
                  <a:pt x="1046" y="658"/>
                </a:cubicBezTo>
                <a:cubicBezTo>
                  <a:pt x="1061" y="640"/>
                  <a:pt x="1094" y="645"/>
                  <a:pt x="1120" y="621"/>
                </a:cubicBezTo>
                <a:cubicBezTo>
                  <a:pt x="1146" y="597"/>
                  <a:pt x="1171" y="545"/>
                  <a:pt x="1200" y="516"/>
                </a:cubicBezTo>
                <a:cubicBezTo>
                  <a:pt x="1229" y="487"/>
                  <a:pt x="1265" y="474"/>
                  <a:pt x="1292" y="449"/>
                </a:cubicBezTo>
                <a:cubicBezTo>
                  <a:pt x="1319" y="424"/>
                  <a:pt x="1351" y="389"/>
                  <a:pt x="1360" y="363"/>
                </a:cubicBezTo>
                <a:cubicBezTo>
                  <a:pt x="1369" y="337"/>
                  <a:pt x="1345" y="318"/>
                  <a:pt x="1347" y="295"/>
                </a:cubicBezTo>
                <a:cubicBezTo>
                  <a:pt x="1349" y="272"/>
                  <a:pt x="1363" y="252"/>
                  <a:pt x="1372" y="227"/>
                </a:cubicBezTo>
                <a:cubicBezTo>
                  <a:pt x="1381" y="202"/>
                  <a:pt x="1391" y="178"/>
                  <a:pt x="1403" y="147"/>
                </a:cubicBezTo>
                <a:cubicBezTo>
                  <a:pt x="1415" y="116"/>
                  <a:pt x="1433" y="68"/>
                  <a:pt x="1446" y="43"/>
                </a:cubicBezTo>
                <a:cubicBezTo>
                  <a:pt x="1459" y="18"/>
                  <a:pt x="1471" y="9"/>
                  <a:pt x="1483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45065" name="Freeform 16"/>
          <p:cNvSpPr>
            <a:spLocks/>
          </p:cNvSpPr>
          <p:nvPr/>
        </p:nvSpPr>
        <p:spPr bwMode="auto">
          <a:xfrm>
            <a:off x="4175126" y="2462214"/>
            <a:ext cx="1166813" cy="2979737"/>
          </a:xfrm>
          <a:custGeom>
            <a:avLst/>
            <a:gdLst>
              <a:gd name="T0" fmla="*/ 1391126846 w 735"/>
              <a:gd name="T1" fmla="*/ 0 h 1877"/>
              <a:gd name="T2" fmla="*/ 1391126846 w 735"/>
              <a:gd name="T3" fmla="*/ 294857438 h 1877"/>
              <a:gd name="T4" fmla="*/ 1265118980 w 735"/>
              <a:gd name="T5" fmla="*/ 448587737 h 1877"/>
              <a:gd name="T6" fmla="*/ 1265118980 w 735"/>
              <a:gd name="T7" fmla="*/ 713203305 h 1877"/>
              <a:gd name="T8" fmla="*/ 1373486539 w 735"/>
              <a:gd name="T9" fmla="*/ 836691735 h 1877"/>
              <a:gd name="T10" fmla="*/ 1297881819 w 735"/>
              <a:gd name="T11" fmla="*/ 975299511 h 1877"/>
              <a:gd name="T12" fmla="*/ 1126511120 w 735"/>
              <a:gd name="T13" fmla="*/ 1086186368 h 1877"/>
              <a:gd name="T14" fmla="*/ 987901673 w 735"/>
              <a:gd name="T15" fmla="*/ 1194553862 h 1877"/>
              <a:gd name="T16" fmla="*/ 723285947 w 735"/>
              <a:gd name="T17" fmla="*/ 1287798834 h 1877"/>
              <a:gd name="T18" fmla="*/ 584676501 w 735"/>
              <a:gd name="T19" fmla="*/ 1426408198 h 1877"/>
              <a:gd name="T20" fmla="*/ 753527835 w 735"/>
              <a:gd name="T21" fmla="*/ 1489411300 h 1877"/>
              <a:gd name="T22" fmla="*/ 645160276 w 735"/>
              <a:gd name="T23" fmla="*/ 1534774105 h 1877"/>
              <a:gd name="T24" fmla="*/ 458668634 w 735"/>
              <a:gd name="T25" fmla="*/ 1691023766 h 1877"/>
              <a:gd name="T26" fmla="*/ 320060775 w 735"/>
              <a:gd name="T27" fmla="*/ 1766628441 h 1877"/>
              <a:gd name="T28" fmla="*/ 289818887 w 735"/>
              <a:gd name="T29" fmla="*/ 1968240907 h 1877"/>
              <a:gd name="T30" fmla="*/ 226814160 w 735"/>
              <a:gd name="T31" fmla="*/ 2076608402 h 1877"/>
              <a:gd name="T32" fmla="*/ 335181719 w 735"/>
              <a:gd name="T33" fmla="*/ 2147483647 h 1877"/>
              <a:gd name="T34" fmla="*/ 320060775 w 735"/>
              <a:gd name="T35" fmla="*/ 2147483647 h 1877"/>
              <a:gd name="T36" fmla="*/ 443547690 w 735"/>
              <a:gd name="T37" fmla="*/ 2147483647 h 1877"/>
              <a:gd name="T38" fmla="*/ 118448188 w 735"/>
              <a:gd name="T39" fmla="*/ 2147483647 h 1877"/>
              <a:gd name="T40" fmla="*/ 25201573 w 735"/>
              <a:gd name="T41" fmla="*/ 2147483647 h 1877"/>
              <a:gd name="T42" fmla="*/ 10080629 w 735"/>
              <a:gd name="T43" fmla="*/ 2147483647 h 1877"/>
              <a:gd name="T44" fmla="*/ 88206300 w 735"/>
              <a:gd name="T45" fmla="*/ 2147483647 h 1877"/>
              <a:gd name="T46" fmla="*/ 211693216 w 735"/>
              <a:gd name="T47" fmla="*/ 2147483647 h 1877"/>
              <a:gd name="T48" fmla="*/ 226814160 w 735"/>
              <a:gd name="T49" fmla="*/ 2147483647 h 1877"/>
              <a:gd name="T50" fmla="*/ 304939831 w 735"/>
              <a:gd name="T51" fmla="*/ 2147483647 h 1877"/>
              <a:gd name="T52" fmla="*/ 473789578 w 735"/>
              <a:gd name="T53" fmla="*/ 2147483647 h 1877"/>
              <a:gd name="T54" fmla="*/ 473789578 w 735"/>
              <a:gd name="T55" fmla="*/ 2147483647 h 1877"/>
              <a:gd name="T56" fmla="*/ 491431473 w 735"/>
              <a:gd name="T57" fmla="*/ 2147483647 h 1877"/>
              <a:gd name="T58" fmla="*/ 536794305 w 735"/>
              <a:gd name="T59" fmla="*/ 2147483647 h 1877"/>
              <a:gd name="T60" fmla="*/ 723285947 w 735"/>
              <a:gd name="T61" fmla="*/ 2147483647 h 1877"/>
              <a:gd name="T62" fmla="*/ 630039332 w 735"/>
              <a:gd name="T63" fmla="*/ 2147483647 h 1877"/>
              <a:gd name="T64" fmla="*/ 630039332 w 735"/>
              <a:gd name="T65" fmla="*/ 2147483647 h 1877"/>
              <a:gd name="T66" fmla="*/ 645160276 w 735"/>
              <a:gd name="T67" fmla="*/ 2147483647 h 1877"/>
              <a:gd name="T68" fmla="*/ 894656646 w 735"/>
              <a:gd name="T69" fmla="*/ 2147483647 h 1877"/>
              <a:gd name="T70" fmla="*/ 1141632064 w 735"/>
              <a:gd name="T71" fmla="*/ 2147483647 h 1877"/>
              <a:gd name="T72" fmla="*/ 1219756148 w 735"/>
              <a:gd name="T73" fmla="*/ 2147483647 h 1877"/>
              <a:gd name="T74" fmla="*/ 1481852510 w 735"/>
              <a:gd name="T75" fmla="*/ 2147483647 h 1877"/>
              <a:gd name="T76" fmla="*/ 1809472963 w 735"/>
              <a:gd name="T77" fmla="*/ 2147483647 h 1877"/>
              <a:gd name="T78" fmla="*/ 1219756148 w 735"/>
              <a:gd name="T79" fmla="*/ 2147483647 h 1877"/>
              <a:gd name="T80" fmla="*/ 1234877092 w 735"/>
              <a:gd name="T81" fmla="*/ 2147483647 h 1877"/>
              <a:gd name="T82" fmla="*/ 1701106991 w 735"/>
              <a:gd name="T83" fmla="*/ 2147483647 h 1877"/>
              <a:gd name="T84" fmla="*/ 1809472963 w 735"/>
              <a:gd name="T85" fmla="*/ 2147483647 h 187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735"/>
              <a:gd name="T130" fmla="*/ 0 h 1877"/>
              <a:gd name="T131" fmla="*/ 735 w 735"/>
              <a:gd name="T132" fmla="*/ 1877 h 187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735" h="1877">
                <a:moveTo>
                  <a:pt x="552" y="0"/>
                </a:moveTo>
                <a:cubicBezTo>
                  <a:pt x="556" y="43"/>
                  <a:pt x="560" y="87"/>
                  <a:pt x="552" y="117"/>
                </a:cubicBezTo>
                <a:cubicBezTo>
                  <a:pt x="544" y="147"/>
                  <a:pt x="510" y="150"/>
                  <a:pt x="502" y="178"/>
                </a:cubicBezTo>
                <a:cubicBezTo>
                  <a:pt x="494" y="206"/>
                  <a:pt x="495" y="257"/>
                  <a:pt x="502" y="283"/>
                </a:cubicBezTo>
                <a:cubicBezTo>
                  <a:pt x="509" y="309"/>
                  <a:pt x="543" y="315"/>
                  <a:pt x="545" y="332"/>
                </a:cubicBezTo>
                <a:cubicBezTo>
                  <a:pt x="547" y="349"/>
                  <a:pt x="531" y="371"/>
                  <a:pt x="515" y="387"/>
                </a:cubicBezTo>
                <a:cubicBezTo>
                  <a:pt x="499" y="403"/>
                  <a:pt x="467" y="417"/>
                  <a:pt x="447" y="431"/>
                </a:cubicBezTo>
                <a:cubicBezTo>
                  <a:pt x="427" y="445"/>
                  <a:pt x="419" y="461"/>
                  <a:pt x="392" y="474"/>
                </a:cubicBezTo>
                <a:cubicBezTo>
                  <a:pt x="365" y="487"/>
                  <a:pt x="314" y="496"/>
                  <a:pt x="287" y="511"/>
                </a:cubicBezTo>
                <a:cubicBezTo>
                  <a:pt x="260" y="526"/>
                  <a:pt x="230" y="553"/>
                  <a:pt x="232" y="566"/>
                </a:cubicBezTo>
                <a:cubicBezTo>
                  <a:pt x="234" y="579"/>
                  <a:pt x="295" y="584"/>
                  <a:pt x="299" y="591"/>
                </a:cubicBezTo>
                <a:cubicBezTo>
                  <a:pt x="303" y="598"/>
                  <a:pt x="275" y="596"/>
                  <a:pt x="256" y="609"/>
                </a:cubicBezTo>
                <a:cubicBezTo>
                  <a:pt x="237" y="622"/>
                  <a:pt x="203" y="656"/>
                  <a:pt x="182" y="671"/>
                </a:cubicBezTo>
                <a:cubicBezTo>
                  <a:pt x="161" y="686"/>
                  <a:pt x="138" y="683"/>
                  <a:pt x="127" y="701"/>
                </a:cubicBezTo>
                <a:cubicBezTo>
                  <a:pt x="116" y="719"/>
                  <a:pt x="121" y="761"/>
                  <a:pt x="115" y="781"/>
                </a:cubicBezTo>
                <a:cubicBezTo>
                  <a:pt x="109" y="801"/>
                  <a:pt x="87" y="809"/>
                  <a:pt x="90" y="824"/>
                </a:cubicBezTo>
                <a:cubicBezTo>
                  <a:pt x="93" y="839"/>
                  <a:pt x="127" y="859"/>
                  <a:pt x="133" y="874"/>
                </a:cubicBezTo>
                <a:cubicBezTo>
                  <a:pt x="139" y="889"/>
                  <a:pt x="120" y="903"/>
                  <a:pt x="127" y="917"/>
                </a:cubicBezTo>
                <a:cubicBezTo>
                  <a:pt x="134" y="931"/>
                  <a:pt x="189" y="945"/>
                  <a:pt x="176" y="960"/>
                </a:cubicBezTo>
                <a:cubicBezTo>
                  <a:pt x="163" y="975"/>
                  <a:pt x="75" y="996"/>
                  <a:pt x="47" y="1009"/>
                </a:cubicBezTo>
                <a:cubicBezTo>
                  <a:pt x="19" y="1022"/>
                  <a:pt x="17" y="1020"/>
                  <a:pt x="10" y="1040"/>
                </a:cubicBezTo>
                <a:cubicBezTo>
                  <a:pt x="3" y="1060"/>
                  <a:pt x="0" y="1105"/>
                  <a:pt x="4" y="1132"/>
                </a:cubicBezTo>
                <a:cubicBezTo>
                  <a:pt x="8" y="1159"/>
                  <a:pt x="22" y="1184"/>
                  <a:pt x="35" y="1200"/>
                </a:cubicBezTo>
                <a:cubicBezTo>
                  <a:pt x="48" y="1216"/>
                  <a:pt x="75" y="1218"/>
                  <a:pt x="84" y="1231"/>
                </a:cubicBezTo>
                <a:cubicBezTo>
                  <a:pt x="93" y="1244"/>
                  <a:pt x="84" y="1263"/>
                  <a:pt x="90" y="1280"/>
                </a:cubicBezTo>
                <a:cubicBezTo>
                  <a:pt x="96" y="1297"/>
                  <a:pt x="105" y="1320"/>
                  <a:pt x="121" y="1335"/>
                </a:cubicBezTo>
                <a:cubicBezTo>
                  <a:pt x="137" y="1350"/>
                  <a:pt x="177" y="1355"/>
                  <a:pt x="188" y="1372"/>
                </a:cubicBezTo>
                <a:cubicBezTo>
                  <a:pt x="199" y="1389"/>
                  <a:pt x="187" y="1420"/>
                  <a:pt x="188" y="1440"/>
                </a:cubicBezTo>
                <a:cubicBezTo>
                  <a:pt x="189" y="1460"/>
                  <a:pt x="191" y="1477"/>
                  <a:pt x="195" y="1495"/>
                </a:cubicBezTo>
                <a:cubicBezTo>
                  <a:pt x="199" y="1513"/>
                  <a:pt x="198" y="1538"/>
                  <a:pt x="213" y="1551"/>
                </a:cubicBezTo>
                <a:cubicBezTo>
                  <a:pt x="228" y="1564"/>
                  <a:pt x="281" y="1567"/>
                  <a:pt x="287" y="1575"/>
                </a:cubicBezTo>
                <a:cubicBezTo>
                  <a:pt x="293" y="1583"/>
                  <a:pt x="256" y="1589"/>
                  <a:pt x="250" y="1600"/>
                </a:cubicBezTo>
                <a:cubicBezTo>
                  <a:pt x="244" y="1611"/>
                  <a:pt x="249" y="1627"/>
                  <a:pt x="250" y="1643"/>
                </a:cubicBezTo>
                <a:cubicBezTo>
                  <a:pt x="251" y="1659"/>
                  <a:pt x="238" y="1685"/>
                  <a:pt x="256" y="1698"/>
                </a:cubicBezTo>
                <a:cubicBezTo>
                  <a:pt x="274" y="1711"/>
                  <a:pt x="322" y="1715"/>
                  <a:pt x="355" y="1723"/>
                </a:cubicBezTo>
                <a:cubicBezTo>
                  <a:pt x="388" y="1731"/>
                  <a:pt x="432" y="1740"/>
                  <a:pt x="453" y="1747"/>
                </a:cubicBezTo>
                <a:cubicBezTo>
                  <a:pt x="474" y="1754"/>
                  <a:pt x="462" y="1761"/>
                  <a:pt x="484" y="1766"/>
                </a:cubicBezTo>
                <a:cubicBezTo>
                  <a:pt x="506" y="1771"/>
                  <a:pt x="549" y="1777"/>
                  <a:pt x="588" y="1778"/>
                </a:cubicBezTo>
                <a:cubicBezTo>
                  <a:pt x="627" y="1779"/>
                  <a:pt x="735" y="1772"/>
                  <a:pt x="718" y="1772"/>
                </a:cubicBezTo>
                <a:cubicBezTo>
                  <a:pt x="701" y="1772"/>
                  <a:pt x="522" y="1769"/>
                  <a:pt x="484" y="1778"/>
                </a:cubicBezTo>
                <a:cubicBezTo>
                  <a:pt x="446" y="1787"/>
                  <a:pt x="458" y="1818"/>
                  <a:pt x="490" y="1827"/>
                </a:cubicBezTo>
                <a:cubicBezTo>
                  <a:pt x="522" y="1836"/>
                  <a:pt x="637" y="1826"/>
                  <a:pt x="675" y="1834"/>
                </a:cubicBezTo>
                <a:cubicBezTo>
                  <a:pt x="713" y="1842"/>
                  <a:pt x="715" y="1859"/>
                  <a:pt x="718" y="1877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C73F33D9-DFDA-3059-4647-4E128777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32464" y="1011239"/>
            <a:ext cx="4935537" cy="53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881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851400"/>
            <a:ext cx="2819400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skew-T view of sounding evolution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6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7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8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9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0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1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2" name="Picture 16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3" name="Picture 17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5" name="Picture 19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3" name="Text Box 20"/>
          <p:cNvSpPr txBox="1">
            <a:spLocks noChangeArrowheads="1"/>
          </p:cNvSpPr>
          <p:nvPr/>
        </p:nvSpPr>
        <p:spPr bwMode="auto">
          <a:xfrm>
            <a:off x="6172200" y="914400"/>
            <a:ext cx="40386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0000"/>
                </a:solidFill>
                <a:latin typeface="Arial" pitchFamily="-84" charset="0"/>
              </a:rPr>
              <a:t>1530 UTC = 8:30 am, then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0000"/>
                </a:solidFill>
                <a:latin typeface="Arial" pitchFamily="-84" charset="0"/>
              </a:rPr>
              <a:t>9:30,10,1030,11,1130,12,1230 local = 1930 UTC</a:t>
            </a:r>
          </a:p>
        </p:txBody>
      </p:sp>
      <p:pic>
        <p:nvPicPr>
          <p:cNvPr id="55317" name="Picture 2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8" name="Picture 2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2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C0FEF-43BC-FB14-8FD3-26CED9D70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846799-B0DA-73BD-2A79-83B29DD94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0" y="0"/>
            <a:ext cx="8578846" cy="68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A84A4A-E504-565E-CCEE-13FC5BCB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73" y="1825625"/>
            <a:ext cx="6189127" cy="49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3D698-7A6E-7525-06A2-9147638ECC0E}"/>
              </a:ext>
            </a:extLst>
          </p:cNvPr>
          <p:cNvCxnSpPr>
            <a:cxnSpLocks/>
          </p:cNvCxnSpPr>
          <p:nvPr/>
        </p:nvCxnSpPr>
        <p:spPr>
          <a:xfrm flipV="1">
            <a:off x="5411790" y="5486400"/>
            <a:ext cx="3685646" cy="24288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9B8682-90B5-6DED-5F0B-85B6EC080871}"/>
              </a:ext>
            </a:extLst>
          </p:cNvPr>
          <p:cNvCxnSpPr>
            <a:cxnSpLocks/>
          </p:cNvCxnSpPr>
          <p:nvPr/>
        </p:nvCxnSpPr>
        <p:spPr>
          <a:xfrm flipV="1">
            <a:off x="4253177" y="3534569"/>
            <a:ext cx="4444739" cy="28813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91A276-B697-7634-8E2D-982ACFBECFE3}"/>
              </a:ext>
            </a:extLst>
          </p:cNvPr>
          <p:cNvSpPr txBox="1"/>
          <p:nvPr/>
        </p:nvSpPr>
        <p:spPr>
          <a:xfrm>
            <a:off x="795602" y="2794696"/>
            <a:ext cx="41605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  <a:highlight>
                  <a:srgbClr val="FFFF00"/>
                </a:highlight>
              </a:rPr>
              <a:t>Which layer is more importantly “dry”?\</a:t>
            </a:r>
          </a:p>
          <a:p>
            <a:endParaRPr lang="en-US" sz="2800">
              <a:solidFill>
                <a:srgbClr val="0070C0"/>
              </a:solidFill>
              <a:highlight>
                <a:srgbClr val="FFFF00"/>
              </a:highlight>
            </a:endParaRPr>
          </a:p>
          <a:p>
            <a:endParaRPr lang="en-US" sz="2800">
              <a:solidFill>
                <a:srgbClr val="0070C0"/>
              </a:solidFill>
              <a:highlight>
                <a:srgbClr val="FFFF00"/>
              </a:highlight>
            </a:endParaRPr>
          </a:p>
          <a:p>
            <a:endParaRPr lang="en-US" sz="2800">
              <a:solidFill>
                <a:srgbClr val="0070C0"/>
              </a:solidFill>
              <a:highlight>
                <a:srgbClr val="FFFF00"/>
              </a:highlight>
            </a:endParaRPr>
          </a:p>
          <a:p>
            <a:r>
              <a:rPr lang="en-US" sz="2800">
                <a:solidFill>
                  <a:srgbClr val="0070C0"/>
                </a:solidFill>
                <a:highlight>
                  <a:srgbClr val="FFFF00"/>
                </a:highlight>
              </a:rPr>
              <a:t>(missing latent energy that would help convection?) </a:t>
            </a:r>
          </a:p>
        </p:txBody>
      </p:sp>
    </p:spTree>
    <p:extLst>
      <p:ext uri="{BB962C8B-B14F-4D97-AF65-F5344CB8AC3E}">
        <p14:creationId xmlns:p14="http://schemas.microsoft.com/office/powerpoint/2010/main" val="928441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1C42CE6-F809-0581-F610-63840129AD0A}"/>
              </a:ext>
            </a:extLst>
          </p:cNvPr>
          <p:cNvGrpSpPr/>
          <p:nvPr/>
        </p:nvGrpSpPr>
        <p:grpSpPr>
          <a:xfrm>
            <a:off x="657225" y="2728913"/>
            <a:ext cx="5252015" cy="4129089"/>
            <a:chOff x="1524000" y="3368263"/>
            <a:chExt cx="4385240" cy="34897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368263"/>
              <a:ext cx="4385240" cy="3489739"/>
            </a:xfrm>
            <a:prstGeom prst="rect">
              <a:avLst/>
            </a:prstGeom>
          </p:spPr>
        </p:pic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1719371" y="5491961"/>
              <a:ext cx="3395554" cy="0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22" y="0"/>
            <a:ext cx="5863285" cy="4546073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6853698" y="1596240"/>
            <a:ext cx="3519027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909490-784F-5AE6-38F1-4DCC935898D5}"/>
              </a:ext>
            </a:extLst>
          </p:cNvPr>
          <p:cNvSpPr txBox="1"/>
          <p:nvPr/>
        </p:nvSpPr>
        <p:spPr>
          <a:xfrm>
            <a:off x="416751" y="360901"/>
            <a:ext cx="4387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  <a:latin typeface="Calibri"/>
              </a:rPr>
              <a:t>which diagram uses "paper" area </a:t>
            </a: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more informatively?</a:t>
            </a:r>
          </a:p>
        </p:txBody>
      </p:sp>
    </p:spTree>
    <p:extLst>
      <p:ext uri="{BB962C8B-B14F-4D97-AF65-F5344CB8AC3E}">
        <p14:creationId xmlns:p14="http://schemas.microsoft.com/office/powerpoint/2010/main" val="3600435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41D4-1822-6CBD-C8A6-E8211BA0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Exercise: get sounding near a multi-depth convective sky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899ED-C2D5-D7FE-DB53-866B7405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https://colab.research.google.com/drive/1CegU2KiBCJn8BNA0urT-M99Nwz7r8Jn-?usp=sharing</a:t>
            </a:r>
          </a:p>
        </p:txBody>
      </p:sp>
    </p:spTree>
    <p:extLst>
      <p:ext uri="{BB962C8B-B14F-4D97-AF65-F5344CB8AC3E}">
        <p14:creationId xmlns:p14="http://schemas.microsoft.com/office/powerpoint/2010/main" val="362800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D98-09E2-D682-873D-84662256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pPr algn="ctr"/>
            <a:r>
              <a:rPr lang="en-US"/>
              <a:t>Convection: why air bothers to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E1BF-8CA4-9548-F206-39ACE174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r>
              <a:rPr lang="en-US"/>
              <a:t>subcloud PBL (below LCL):  convection mixes s (</a:t>
            </a:r>
            <a:r>
              <a:rPr lang="en-US">
                <a:sym typeface="Wingdings" pitchFamily="2" charset="2"/>
              </a:rPr>
              <a:t>s=C</a:t>
            </a:r>
            <a:r>
              <a:rPr lang="en-US" baseline="-25000">
                <a:sym typeface="Wingdings" pitchFamily="2" charset="2"/>
              </a:rPr>
              <a:t>p</a:t>
            </a:r>
            <a:r>
              <a:rPr lang="en-US">
                <a:sym typeface="Wingdings" pitchFamily="2" charset="2"/>
              </a:rPr>
              <a:t>T+gz= const)</a:t>
            </a:r>
          </a:p>
          <a:p>
            <a:pPr lvl="1"/>
            <a:r>
              <a:rPr lang="en-US">
                <a:sym typeface="Wingdings" pitchFamily="2" charset="2"/>
              </a:rPr>
              <a:t>ds/dz=0  dT/dz = -g/C</a:t>
            </a:r>
            <a:r>
              <a:rPr lang="en-US" baseline="-25000">
                <a:sym typeface="Wingdings" pitchFamily="2" charset="2"/>
              </a:rPr>
              <a:t>p</a:t>
            </a:r>
            <a:r>
              <a:rPr lang="en-US">
                <a:sym typeface="Wingdings" pitchFamily="2" charset="2"/>
              </a:rPr>
              <a:t> , the dry adiabatic lapse rate</a:t>
            </a:r>
          </a:p>
          <a:p>
            <a:pPr lvl="1"/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q and thus Lq and thus h = s+Lq are also well-mixed</a:t>
            </a:r>
          </a:p>
          <a:p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lower molecular weight of H2O (</a:t>
            </a:r>
            <a:r>
              <a:rPr lang="en-US" i="1">
                <a:solidFill>
                  <a:srgbClr val="FF0000"/>
                </a:solidFill>
                <a:sym typeface="Wingdings" pitchFamily="2" charset="2"/>
              </a:rPr>
              <a:t>virtual</a:t>
            </a:r>
            <a:r>
              <a:rPr lang="en-US" i="1">
                <a:sym typeface="Wingdings" pitchFamily="2" charset="2"/>
              </a:rPr>
              <a:t> effect):</a:t>
            </a:r>
            <a:r>
              <a:rPr lang="en-US">
                <a:sym typeface="Wingdings" pitchFamily="2" charset="2"/>
              </a:rPr>
              <a:t>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s</a:t>
            </a:r>
            <a:r>
              <a:rPr lang="en-US" baseline="-2500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>
                <a:sym typeface="Wingdings" pitchFamily="2" charset="2"/>
              </a:rPr>
              <a:t> is also well mixed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7BCC7-E80F-2897-D59E-48B9CEF7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" y="4735515"/>
            <a:ext cx="11906656" cy="182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38839-1A76-891E-391D-14A18A183C21}"/>
              </a:ext>
            </a:extLst>
          </p:cNvPr>
          <p:cNvSpPr/>
          <p:nvPr/>
        </p:nvSpPr>
        <p:spPr>
          <a:xfrm>
            <a:off x="3943350" y="5414963"/>
            <a:ext cx="7729538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E301-16D1-0F8F-1E2B-D5E785841ED2}"/>
              </a:ext>
            </a:extLst>
          </p:cNvPr>
          <p:cNvSpPr txBox="1"/>
          <p:nvPr/>
        </p:nvSpPr>
        <p:spPr>
          <a:xfrm rot="16200000">
            <a:off x="-650084" y="4550849"/>
            <a:ext cx="18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pressure (hPa)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4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FAFA-5809-53B4-A281-4829C3F2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2023-11-02 12Z (today)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8F1792-3298-A939-8A21-C669570F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2" y="1662113"/>
            <a:ext cx="772865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B6E78-8753-CDD5-DCE1-117FCF7CD66E}"/>
              </a:ext>
            </a:extLst>
          </p:cNvPr>
          <p:cNvSpPr txBox="1"/>
          <p:nvPr/>
        </p:nvSpPr>
        <p:spPr>
          <a:xfrm>
            <a:off x="9121156" y="2666028"/>
            <a:ext cx="20945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Windy from the east, overcast, sprinkles </a:t>
            </a:r>
          </a:p>
        </p:txBody>
      </p:sp>
    </p:spTree>
    <p:extLst>
      <p:ext uri="{BB962C8B-B14F-4D97-AF65-F5344CB8AC3E}">
        <p14:creationId xmlns:p14="http://schemas.microsoft.com/office/powerpoint/2010/main" val="183113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86ED-7A2E-796D-FA6B-312201DC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C14E-1506-A317-7703-F3739458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7B177-1435-70A0-1A2A-0FD3973FC0B5}"/>
              </a:ext>
            </a:extLst>
          </p:cNvPr>
          <p:cNvSpPr txBox="1"/>
          <p:nvPr/>
        </p:nvSpPr>
        <p:spPr>
          <a:xfrm>
            <a:off x="0" y="310583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https://weather.uwyo.edu/upperair/images/2023110212.72202.skewt.parc.gif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B40F240-2D40-A875-39D1-611C5904A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0"/>
            <a:ext cx="74771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2EC641-5916-B416-FD8E-49B496C6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052" y="1000125"/>
            <a:ext cx="6360948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48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23DB-856B-4073-FA98-8612A958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218527-3405-E5AC-6726-B8DCDC5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324" y="0"/>
            <a:ext cx="78089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929F2-4A29-928B-58EF-470C4C5B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38" y="17627"/>
            <a:ext cx="3657600" cy="508000"/>
          </a:xfrm>
          <a:prstGeom prst="rect">
            <a:avLst/>
          </a:prstGeom>
        </p:spPr>
      </p:pic>
      <p:pic>
        <p:nvPicPr>
          <p:cNvPr id="9" name="Content Placeholder 4" descr="A group of birds on a beach&#10;&#10;Description automatically generated">
            <a:extLst>
              <a:ext uri="{FF2B5EF4-FFF2-40B4-BE49-F238E27FC236}">
                <a16:creationId xmlns:a16="http://schemas.microsoft.com/office/drawing/2014/main" id="{D57D1D43-2817-4559-D73B-3C56C0F8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491667"/>
            <a:ext cx="6548437" cy="636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98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94B3DD6-E63C-9494-C3B2-33E977777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6096000" cy="5733112"/>
          </a:xfrm>
          <a:prstGeom prst="rect">
            <a:avLst/>
          </a:prstGeom>
        </p:spPr>
      </p:pic>
      <p:pic>
        <p:nvPicPr>
          <p:cNvPr id="10" name="Picture 9" descr="A body of water with buildings and clouds in the sky&#10;&#10;Description automatically generated">
            <a:extLst>
              <a:ext uri="{FF2B5EF4-FFF2-40B4-BE49-F238E27FC236}">
                <a16:creationId xmlns:a16="http://schemas.microsoft.com/office/drawing/2014/main" id="{793B9454-7D43-FF1C-DFFE-2FC94759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909" y="825645"/>
            <a:ext cx="7135091" cy="535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75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2F63-0F68-A544-AD56-4628309F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1D4CDC-8678-2F89-4863-52607250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8" y="304800"/>
            <a:ext cx="6740789" cy="6472237"/>
          </a:xfrm>
          <a:prstGeom prst="rect">
            <a:avLst/>
          </a:prstGeom>
        </p:spPr>
      </p:pic>
      <p:pic>
        <p:nvPicPr>
          <p:cNvPr id="12" name="Content Placeholder 6" descr="A boat on the water&#10;&#10;Description automatically generated">
            <a:extLst>
              <a:ext uri="{FF2B5EF4-FFF2-40B4-BE49-F238E27FC236}">
                <a16:creationId xmlns:a16="http://schemas.microsoft.com/office/drawing/2014/main" id="{2F348F8D-7F65-AB7B-2514-4A43E4566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55" b="-1"/>
          <a:stretch/>
        </p:blipFill>
        <p:spPr>
          <a:xfrm>
            <a:off x="6229350" y="1300163"/>
            <a:ext cx="59626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4330-681E-B0C4-1FCE-B250AA06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CE55-8CFA-D2A4-176D-FB02350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F928BB-7393-AC65-2C41-A9C24B9D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4717E16-A364-0751-6971-CFAC41A22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989685"/>
            <a:ext cx="4200525" cy="386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3A5A3-E5C1-A1F2-BF3C-953415ADD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146" y="0"/>
            <a:ext cx="5070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2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1A9C-EED5-7C2C-7933-91C278E3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E1AEF-E91A-E530-1790-D5755001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E561C-0472-5C26-9BA4-279CF53F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0"/>
            <a:ext cx="4927600" cy="56896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F1FDAA5-FC3B-282C-D134-15D30A94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7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51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AADC-78EF-6B6B-6964-6144BD7B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311A-BAEB-6ADA-1EC5-4CFF8D817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A1883C-C5B5-3D33-2059-F0E43B20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90173" cy="56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D272FFC-75F5-6E13-063F-04757575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35" y="1862138"/>
            <a:ext cx="6006069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7CD8C-E0E5-55FA-3C46-3EB5079D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069" y="0"/>
            <a:ext cx="3683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2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1. Good enough equations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3646" y="1609864"/>
            <a:ext cx="8878855" cy="5052345"/>
          </a:xfrm>
        </p:spPr>
        <p:txBody>
          <a:bodyPr>
            <a:normAutofit/>
          </a:bodyPr>
          <a:lstStyle/>
          <a:p>
            <a:r>
              <a:rPr lang="en-US" dirty="0"/>
              <a:t>Thermodynamics</a:t>
            </a:r>
          </a:p>
          <a:p>
            <a:pPr lvl="1"/>
            <a:r>
              <a:rPr lang="en-US" dirty="0" err="1"/>
              <a:t>Air+water</a:t>
            </a:r>
            <a:r>
              <a:rPr lang="en-US" dirty="0"/>
              <a:t> in thermodynamic </a:t>
            </a:r>
            <a:r>
              <a:rPr lang="en-US" dirty="0" err="1"/>
              <a:t>eq'm</a:t>
            </a:r>
            <a:r>
              <a:rPr lang="en-US" dirty="0"/>
              <a:t>: a 3-space</a:t>
            </a:r>
          </a:p>
          <a:p>
            <a:pPr lvl="2"/>
            <a:r>
              <a:rPr lang="en-US" dirty="0"/>
              <a:t>sensor: p, T, RH</a:t>
            </a:r>
          </a:p>
          <a:p>
            <a:pPr lvl="2"/>
            <a:r>
              <a:rPr lang="en-US" dirty="0"/>
              <a:t>dynamical: pressure, density, latent energy</a:t>
            </a:r>
          </a:p>
          <a:p>
            <a:pPr lvl="2"/>
            <a:r>
              <a:rPr lang="en-US" dirty="0"/>
              <a:t>conserved: pressure, entropy, water mass</a:t>
            </a:r>
          </a:p>
          <a:p>
            <a:pPr lvl="2"/>
            <a:r>
              <a:rPr lang="en-US" dirty="0"/>
              <a:t>clear: p, DSE =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 err="1"/>
              <a:t>T</a:t>
            </a:r>
            <a:r>
              <a:rPr lang="en-US" dirty="0"/>
              <a:t> + </a:t>
            </a:r>
            <a:r>
              <a:rPr lang="en-US" dirty="0" err="1"/>
              <a:t>gz</a:t>
            </a:r>
            <a:r>
              <a:rPr lang="en-US" baseline="-25000" dirty="0" err="1"/>
              <a:t>hyd_ref</a:t>
            </a:r>
            <a:r>
              <a:rPr lang="en-US" dirty="0"/>
              <a:t>(p), MSE = DSE + </a:t>
            </a:r>
            <a:r>
              <a:rPr lang="en-US" dirty="0" err="1"/>
              <a:t>Lq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Historical overhangs: </a:t>
            </a:r>
          </a:p>
          <a:p>
            <a:pPr lvl="2"/>
            <a:r>
              <a:rPr lang="en-US" dirty="0"/>
              <a:t>entropy since thermometers were invented first</a:t>
            </a:r>
          </a:p>
          <a:p>
            <a:pPr lvl="3"/>
            <a:r>
              <a:rPr lang="en-US" i="1" dirty="0">
                <a:solidFill>
                  <a:srgbClr val="FF0000"/>
                </a:solidFill>
              </a:rPr>
              <a:t>A farewell to entropy</a:t>
            </a:r>
            <a:r>
              <a:rPr lang="en-US" dirty="0"/>
              <a:t>, manifesto ch1 free on Web</a:t>
            </a:r>
          </a:p>
          <a:p>
            <a:pPr lvl="4"/>
            <a:r>
              <a:rPr lang="en-US" dirty="0"/>
              <a:t>T in energy units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entropy dimensionless like probability</a:t>
            </a:r>
          </a:p>
          <a:p>
            <a:pPr lvl="2"/>
            <a:r>
              <a:rPr lang="en-US" dirty="0" err="1"/>
              <a:t>aerological</a:t>
            </a:r>
            <a:r>
              <a:rPr lang="en-US" dirty="0"/>
              <a:t> diagrams: mild nonlinearity w/o slide rule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41387" y="12405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62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54" y="0"/>
            <a:ext cx="6476979" cy="68541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5864" y="1339847"/>
            <a:ext cx="27510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prstClr val="black"/>
                </a:solidFill>
                <a:latin typeface="Calibri"/>
              </a:rPr>
              <a:t>Traditional </a:t>
            </a:r>
          </a:p>
          <a:p>
            <a:r>
              <a:rPr lang="en-US" sz="4400">
                <a:solidFill>
                  <a:prstClr val="black"/>
                </a:solidFill>
                <a:latin typeface="Calibri"/>
              </a:rPr>
              <a:t>skew-T: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38339" y="3349619"/>
            <a:ext cx="572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  <a:latin typeface="Calibri"/>
              </a:rPr>
              <a:t>Td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74456" y="48144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2781" y="2786397"/>
            <a:ext cx="3846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34138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1" y="274638"/>
            <a:ext cx="10515600" cy="1387089"/>
          </a:xfrm>
        </p:spPr>
        <p:txBody>
          <a:bodyPr>
            <a:normAutofit fontScale="90000"/>
          </a:bodyPr>
          <a:lstStyle/>
          <a:p>
            <a:pPr algn="ctr"/>
            <a:br>
              <a:rPr lang="en-US"/>
            </a:br>
            <a:r>
              <a:rPr lang="en-US"/>
              <a:t>Sensible vs. latent fluxes over tropical ocean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03" y="2715504"/>
            <a:ext cx="8684519" cy="1882454"/>
          </a:xfrm>
          <a:prstGeom prst="rect">
            <a:avLst/>
          </a:prstGeom>
        </p:spPr>
      </p:pic>
      <p:grpSp>
        <p:nvGrpSpPr>
          <p:cNvPr id="3" name="Group 20"/>
          <p:cNvGrpSpPr/>
          <p:nvPr/>
        </p:nvGrpSpPr>
        <p:grpSpPr>
          <a:xfrm>
            <a:off x="1956372" y="3134314"/>
            <a:ext cx="3466706" cy="3528606"/>
            <a:chOff x="432372" y="3134314"/>
            <a:chExt cx="3466706" cy="352860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432372" y="3134314"/>
              <a:ext cx="337791" cy="135099"/>
            </a:xfrm>
            <a:prstGeom prst="straightConnector1">
              <a:avLst/>
            </a:prstGeom>
            <a:ln w="38100" cap="flat" cmpd="sng" algn="ctr">
              <a:solidFill>
                <a:srgbClr val="FF66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0466" y="5093260"/>
              <a:ext cx="3358612" cy="1569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>
                  <a:ln>
                    <a:solidFill>
                      <a:srgbClr val="FF0000"/>
                    </a:solidFill>
                  </a:ln>
                  <a:solidFill>
                    <a:srgbClr val="FF6600"/>
                  </a:solidFill>
                  <a:latin typeface="Calibri"/>
                </a:rPr>
                <a:t>sensible</a:t>
              </a:r>
            </a:p>
            <a:p>
              <a:r>
                <a:rPr lang="en-US" sz="4800" b="1">
                  <a:ln>
                    <a:solidFill>
                      <a:prstClr val="black"/>
                    </a:solidFill>
                  </a:ln>
                  <a:solidFill>
                    <a:srgbClr val="FF6600"/>
                  </a:solidFill>
                  <a:latin typeface="Symbol" charset="2"/>
                  <a:cs typeface="Symbol" charset="2"/>
                </a:rPr>
                <a:t>a </a:t>
              </a:r>
              <a:r>
                <a:rPr lang="en-US" sz="4800">
                  <a:ln>
                    <a:solidFill>
                      <a:srgbClr val="FF0000"/>
                    </a:solidFill>
                  </a:ln>
                  <a:solidFill>
                    <a:srgbClr val="FF6600"/>
                  </a:solidFill>
                  <a:latin typeface="Calibri"/>
                </a:rPr>
                <a:t>this length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16200000" flipV="1">
              <a:off x="67672" y="3769232"/>
              <a:ext cx="1850867" cy="79718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1"/>
          <p:cNvGrpSpPr/>
          <p:nvPr/>
        </p:nvGrpSpPr>
        <p:grpSpPr>
          <a:xfrm>
            <a:off x="6693234" y="3174844"/>
            <a:ext cx="3974766" cy="3505376"/>
            <a:chOff x="4966559" y="3174844"/>
            <a:chExt cx="3974766" cy="350537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5242515" y="3174844"/>
              <a:ext cx="2513164" cy="81059"/>
            </a:xfrm>
            <a:prstGeom prst="straightConnector1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966559" y="5110560"/>
              <a:ext cx="3974766" cy="156966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4800">
                  <a:solidFill>
                    <a:srgbClr val="0000FF"/>
                  </a:solidFill>
                  <a:latin typeface="Calibri"/>
                </a:rPr>
                <a:t>latent+sensible</a:t>
              </a:r>
            </a:p>
            <a:p>
              <a:pPr algn="r"/>
              <a:r>
                <a:rPr lang="en-US" sz="4800" b="1">
                  <a:ln>
                    <a:solidFill>
                      <a:prstClr val="black"/>
                    </a:solidFill>
                  </a:ln>
                  <a:solidFill>
                    <a:srgbClr val="0000FF"/>
                  </a:solidFill>
                  <a:latin typeface="Symbol" charset="2"/>
                  <a:cs typeface="Symbol" charset="2"/>
                </a:rPr>
                <a:t>a</a:t>
              </a:r>
              <a:r>
                <a:rPr lang="en-US" sz="4800" b="1">
                  <a:ln>
                    <a:solidFill>
                      <a:prstClr val="black"/>
                    </a:solidFill>
                  </a:ln>
                  <a:solidFill>
                    <a:srgbClr val="FF0000"/>
                  </a:solidFill>
                  <a:latin typeface="Symbol" charset="2"/>
                  <a:cs typeface="Symbol" charset="2"/>
                </a:rPr>
                <a:t> </a:t>
              </a:r>
              <a:r>
                <a:rPr lang="en-US" sz="4800">
                  <a:solidFill>
                    <a:srgbClr val="0000FF"/>
                  </a:solidFill>
                  <a:latin typeface="Calibri"/>
                </a:rPr>
                <a:t>this length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5939043" y="4158665"/>
              <a:ext cx="1881678" cy="761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6EA8DA-0B25-695B-AFC9-C56272BA74DB}"/>
              </a:ext>
            </a:extLst>
          </p:cNvPr>
          <p:cNvSpPr txBox="1"/>
          <p:nvPr/>
        </p:nvSpPr>
        <p:spPr>
          <a:xfrm>
            <a:off x="629203" y="1355828"/>
            <a:ext cx="113348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Flux = (vertical turbulent mass flux) * (excess energy per unit mass)</a:t>
            </a:r>
          </a:p>
          <a:p>
            <a:pPr algn="ctr"/>
            <a:r>
              <a:rPr lang="en-US" sz="3200"/>
              <a:t>                              C</a:t>
            </a:r>
            <a:r>
              <a:rPr lang="en-US" sz="3200" baseline="-25000"/>
              <a:t>drag </a:t>
            </a:r>
            <a:r>
              <a:rPr lang="en-US" sz="3200">
                <a:latin typeface="Symbol" pitchFamily="2" charset="2"/>
              </a:rPr>
              <a:t>r</a:t>
            </a:r>
            <a:r>
              <a:rPr lang="en-US" sz="3200"/>
              <a:t>|V|     *     (s</a:t>
            </a:r>
            <a:r>
              <a:rPr lang="en-US" sz="3200" baseline="-25000"/>
              <a:t>2m</a:t>
            </a:r>
            <a:r>
              <a:rPr lang="en-US" sz="3200"/>
              <a:t>-s</a:t>
            </a:r>
            <a:r>
              <a:rPr lang="en-US" sz="3200" baseline="-25000"/>
              <a:t>skin</a:t>
            </a:r>
            <a:r>
              <a:rPr lang="en-US" sz="3200"/>
              <a:t>) or (h</a:t>
            </a:r>
            <a:r>
              <a:rPr lang="en-US" sz="3200" baseline="-25000"/>
              <a:t>2m</a:t>
            </a:r>
            <a:r>
              <a:rPr lang="en-US" sz="3200"/>
              <a:t>-h</a:t>
            </a:r>
            <a:r>
              <a:rPr lang="en-US" sz="3200" baseline="-25000"/>
              <a:t>skin</a:t>
            </a:r>
            <a:r>
              <a:rPr lang="en-US" sz="320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07B77-805D-30C1-B140-AFB636A5AD22}"/>
              </a:ext>
            </a:extLst>
          </p:cNvPr>
          <p:cNvSpPr txBox="1"/>
          <p:nvPr/>
        </p:nvSpPr>
        <p:spPr>
          <a:xfrm>
            <a:off x="162785" y="3057727"/>
            <a:ext cx="161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skin values:</a:t>
            </a:r>
          </a:p>
        </p:txBody>
      </p:sp>
    </p:spTree>
    <p:extLst>
      <p:ext uri="{BB962C8B-B14F-4D97-AF65-F5344CB8AC3E}">
        <p14:creationId xmlns:p14="http://schemas.microsoft.com/office/powerpoint/2010/main" val="194991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skew the T? Otherwise crazy wide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90" y="845665"/>
            <a:ext cx="6411792" cy="60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/>
              <a:t>Why </a:t>
            </a:r>
            <a:r>
              <a:rPr lang="en-US">
                <a:solidFill>
                  <a:srgbClr val="FF0000"/>
                </a:solidFill>
              </a:rPr>
              <a:t>log-p</a:t>
            </a:r>
            <a:r>
              <a:rPr lang="en-US"/>
              <a:t>? At least there’s a reason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57325"/>
            <a:ext cx="10758488" cy="51565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Area on diagram is proportional to thickness </a:t>
            </a:r>
            <a:r>
              <a:rPr lang="en-US" dirty="0">
                <a:latin typeface="Symbol" charset="2"/>
                <a:cs typeface="Symbol" charset="2"/>
              </a:rPr>
              <a:t>Z’</a:t>
            </a:r>
            <a:r>
              <a:rPr lang="en-US" dirty="0"/>
              <a:t> = RT’/g </a:t>
            </a:r>
            <a:r>
              <a:rPr lang="en-US" dirty="0" err="1">
                <a:latin typeface="Symbol" charset="2"/>
                <a:cs typeface="Symbol" charset="2"/>
              </a:rPr>
              <a:t>D</a:t>
            </a:r>
            <a:r>
              <a:rPr lang="en-US" dirty="0" err="1"/>
              <a:t>ln</a:t>
            </a:r>
            <a:r>
              <a:rPr lang="en-US" dirty="0"/>
              <a:t>(p) for a layer of T’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Area on diagram is proportional to Work done by the buoyancy force on an </a:t>
            </a:r>
            <a:r>
              <a:rPr lang="en-US" dirty="0">
                <a:solidFill>
                  <a:srgbClr val="0000FF"/>
                </a:solidFill>
              </a:rPr>
              <a:t>undiluted </a:t>
            </a:r>
            <a:r>
              <a:rPr lang="en-US" dirty="0"/>
              <a:t>parcel (CAPE) with a given T</a:t>
            </a:r>
            <a:r>
              <a:rPr lang="en-US" baseline="-25000" dirty="0"/>
              <a:t>parcel</a:t>
            </a:r>
            <a:r>
              <a:rPr lang="en-US" dirty="0"/>
              <a:t>-T</a:t>
            </a:r>
            <a:r>
              <a:rPr lang="en-US" baseline="-25000" dirty="0"/>
              <a:t>env</a:t>
            </a:r>
            <a:endParaRPr lang="en-US" dirty="0"/>
          </a:p>
          <a:p>
            <a:pPr marL="1200150" lvl="1" indent="-742950">
              <a:buFont typeface="+mj-lt"/>
              <a:buAutoNum type="arabicPeriod"/>
            </a:pPr>
            <a:endParaRPr lang="en-US" sz="4000" dirty="0">
              <a:solidFill>
                <a:srgbClr val="FF0000"/>
              </a:solidFill>
            </a:endParaRPr>
          </a:p>
        </p:txBody>
      </p:sp>
      <p:graphicFrame>
        <p:nvGraphicFramePr>
          <p:cNvPr id="222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427695"/>
              </p:ext>
            </p:extLst>
          </p:nvPr>
        </p:nvGraphicFramePr>
        <p:xfrm>
          <a:off x="3821114" y="3457576"/>
          <a:ext cx="42322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9400" imgH="787400" progId="Equation.3">
                  <p:embed/>
                </p:oleObj>
              </mc:Choice>
              <mc:Fallback>
                <p:oleObj name="Equation" r:id="rId2" imgW="1549400" imgH="787400" progId="Equation.3">
                  <p:embed/>
                  <p:pic>
                    <p:nvPicPr>
                      <p:cNvPr id="222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114" y="3457576"/>
                        <a:ext cx="4232275" cy="215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7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/>
              <a:t>Why T vs. </a:t>
            </a:r>
            <a:r>
              <a:rPr lang="en-US">
                <a:solidFill>
                  <a:srgbClr val="FF0000"/>
                </a:solidFill>
              </a:rPr>
              <a:t>log-p</a:t>
            </a:r>
            <a:r>
              <a:rPr lang="en-US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667" y="1985963"/>
            <a:ext cx="8733673" cy="4627913"/>
          </a:xfrm>
        </p:spPr>
        <p:txBody>
          <a:bodyPr>
            <a:normAutofit/>
          </a:bodyPr>
          <a:lstStyle/>
          <a:p>
            <a:pPr lvl="1"/>
            <a:r>
              <a:rPr lang="en-US" sz="4000" dirty="0">
                <a:solidFill>
                  <a:srgbClr val="FF0000"/>
                </a:solidFill>
              </a:rPr>
              <a:t>BUT</a:t>
            </a:r>
          </a:p>
          <a:p>
            <a:r>
              <a:rPr lang="en-US" dirty="0"/>
              <a:t>Not a view of mass (log-p rather than p; more like Z)</a:t>
            </a:r>
          </a:p>
          <a:p>
            <a:endParaRPr lang="en-US" dirty="0"/>
          </a:p>
          <a:p>
            <a:r>
              <a:rPr lang="en-US" dirty="0"/>
              <a:t>Crimped view of important lower troposphere</a:t>
            </a:r>
          </a:p>
          <a:p>
            <a:endParaRPr lang="en-US" dirty="0"/>
          </a:p>
          <a:p>
            <a:r>
              <a:rPr lang="en-US" dirty="0"/>
              <a:t>Very misleading, nonlinear, unhelpful view of moisture (as T-T</a:t>
            </a:r>
            <a:r>
              <a:rPr lang="en-US" baseline="-25000" dirty="0"/>
              <a:t>d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For instance, no graphical ability to see how </a:t>
            </a:r>
            <a:r>
              <a:rPr lang="en-US" dirty="0">
                <a:solidFill>
                  <a:srgbClr val="0000FF"/>
                </a:solidFill>
              </a:rPr>
              <a:t>dilution by a dry layer </a:t>
            </a:r>
            <a:r>
              <a:rPr lang="en-US" dirty="0"/>
              <a:t>would affect buoyancy of lifted air parcels</a:t>
            </a:r>
          </a:p>
        </p:txBody>
      </p:sp>
    </p:spTree>
    <p:extLst>
      <p:ext uri="{BB962C8B-B14F-4D97-AF65-F5344CB8AC3E}">
        <p14:creationId xmlns:p14="http://schemas.microsoft.com/office/powerpoint/2010/main" val="76957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54" y="0"/>
            <a:ext cx="6476979" cy="68541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420571"/>
            <a:ext cx="34582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Note the water vapor distortions and exaggerations of</a:t>
            </a:r>
          </a:p>
          <a:p>
            <a:r>
              <a:rPr lang="en-US" sz="2800" dirty="0" err="1">
                <a:solidFill>
                  <a:prstClr val="black"/>
                </a:solidFill>
                <a:latin typeface="Calibri"/>
              </a:rPr>
              <a:t>skewT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diagram!</a:t>
            </a:r>
          </a:p>
          <a:p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7909525" y="2071688"/>
            <a:ext cx="309906" cy="341591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160393" y="1271588"/>
            <a:ext cx="1440557" cy="2263001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7452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2364A-99AA-7150-0E89-A2DF36F0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2203450"/>
            <a:ext cx="5619750" cy="33099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90F4-7D1E-8875-7DF2-3417BE66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1313" cy="4351338"/>
          </a:xfrm>
        </p:spPr>
        <p:txBody>
          <a:bodyPr>
            <a:normAutofit lnSpcReduction="10000"/>
          </a:bodyPr>
          <a:lstStyle/>
          <a:p>
            <a:r>
              <a:rPr lang="en-US">
                <a:hlinkClick r:id="rId3"/>
              </a:rPr>
              <a:t>https://alanbetts.com/workspace/uploads/betts-comments-thetaestaticenergy-1277064533.pdf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algn="l"/>
            <a:r>
              <a:rPr lang="en-US" sz="2000" b="0" i="0">
                <a:solidFill>
                  <a:srgbClr val="333333"/>
                </a:solidFill>
                <a:effectLst/>
                <a:latin typeface="PT Sans" panose="020B0503020203020204" pitchFamily="34" charset="77"/>
              </a:rPr>
              <a:t>MSE Minus CAPE is the True Conserved Variable for an Adiabatically Lifted Parcel</a:t>
            </a:r>
          </a:p>
          <a:p>
            <a:pPr algn="l"/>
            <a:r>
              <a:rPr lang="en-US" sz="2000" b="0" i="0">
                <a:solidFill>
                  <a:srgbClr val="B36200"/>
                </a:solidFill>
                <a:effectLst/>
                <a:latin typeface="PT Sans" panose="020B0503020203020204" pitchFamily="34" charset="77"/>
              </a:rPr>
              <a:t>David M. Romps</a:t>
            </a:r>
            <a:endParaRPr lang="en-US" sz="2000" b="0" i="0">
              <a:solidFill>
                <a:srgbClr val="333333"/>
              </a:solidFill>
              <a:effectLst/>
              <a:latin typeface="PT Sans" panose="020B0503020203020204" pitchFamily="34" charset="77"/>
            </a:endParaRPr>
          </a:p>
          <a:p>
            <a:pPr algn="l"/>
            <a:r>
              <a:rPr lang="en-US" sz="2000" b="0" i="0">
                <a:solidFill>
                  <a:srgbClr val="2A2A2A"/>
                </a:solidFill>
                <a:effectLst/>
                <a:latin typeface="Times New Roman" panose="02020603050405020304" pitchFamily="18" charset="0"/>
              </a:rPr>
              <a:t>Print Publication: 01 Sep 2015DOI: </a:t>
            </a:r>
            <a:r>
              <a:rPr lang="en-US" sz="2000" b="0" i="0" u="none" strike="noStrike">
                <a:solidFill>
                  <a:srgbClr val="B36200"/>
                </a:solidFill>
                <a:effectLst/>
                <a:latin typeface="Times New Roman" panose="02020603050405020304" pitchFamily="18" charset="0"/>
                <a:hlinkClick r:id="rId4"/>
              </a:rPr>
              <a:t>https://doi.org/10.1175/JAS-D-15-0054.1</a:t>
            </a:r>
            <a:endParaRPr lang="en-US" sz="2000" b="0" i="0">
              <a:solidFill>
                <a:srgbClr val="2A2A2A"/>
              </a:solidFill>
              <a:effectLst/>
              <a:latin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A9747A-F407-0CBF-74B0-99E9D173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6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87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>
                <a:solidFill>
                  <a:prstClr val="black"/>
                </a:solidFill>
              </a:rPr>
              <a:t>static energy and parcel buoyancy 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22130"/>
            <a:ext cx="8229600" cy="4904034"/>
          </a:xfrm>
        </p:spPr>
        <p:txBody>
          <a:bodyPr>
            <a:normAutofit fontScale="47500" lnSpcReduction="20000"/>
          </a:bodyPr>
          <a:lstStyle/>
          <a:p>
            <a:pPr lvl="0">
              <a:buNone/>
            </a:pPr>
            <a:endParaRPr lang="en-US" sz="11000" i="1">
              <a:solidFill>
                <a:prstClr val="black"/>
              </a:solidFill>
            </a:endParaRPr>
          </a:p>
          <a:p>
            <a:pPr lvl="0">
              <a:buNone/>
            </a:pPr>
            <a:r>
              <a:rPr lang="en-US" sz="11000" i="1">
                <a:solidFill>
                  <a:prstClr val="black"/>
                </a:solidFill>
              </a:rPr>
              <a:t>s </a:t>
            </a:r>
            <a:r>
              <a:rPr lang="en-US" sz="11000">
                <a:solidFill>
                  <a:prstClr val="black"/>
                </a:solidFill>
              </a:rPr>
              <a:t>= C</a:t>
            </a:r>
            <a:r>
              <a:rPr lang="en-US" sz="11000" baseline="-25000">
                <a:solidFill>
                  <a:prstClr val="black"/>
                </a:solidFill>
              </a:rPr>
              <a:t>p</a:t>
            </a:r>
            <a:r>
              <a:rPr lang="en-US" sz="11000">
                <a:solidFill>
                  <a:prstClr val="black"/>
                </a:solidFill>
              </a:rPr>
              <a:t>T </a:t>
            </a:r>
            <a:r>
              <a:rPr lang="en-US" sz="11000">
                <a:solidFill>
                  <a:srgbClr val="FF0000"/>
                </a:solidFill>
              </a:rPr>
              <a:t>+ gz</a:t>
            </a:r>
          </a:p>
          <a:p>
            <a:pPr lvl="0">
              <a:buNone/>
            </a:pPr>
            <a:endParaRPr lang="en-US" sz="7200">
              <a:solidFill>
                <a:srgbClr val="FF0000"/>
              </a:solidFill>
            </a:endParaRPr>
          </a:p>
          <a:p>
            <a:pPr lvl="0">
              <a:buNone/>
            </a:pPr>
            <a:r>
              <a:rPr lang="en-US" sz="7200">
                <a:solidFill>
                  <a:srgbClr val="FF0000"/>
                </a:solidFill>
              </a:rPr>
              <a:t> </a:t>
            </a:r>
            <a:r>
              <a:rPr lang="en-US" sz="7200">
                <a:solidFill>
                  <a:srgbClr val="0000FF"/>
                </a:solidFill>
              </a:rPr>
              <a:t>Conserved during adiabatic vertical motions (like </a:t>
            </a:r>
            <a:r>
              <a:rPr lang="en-US" sz="7200">
                <a:solidFill>
                  <a:srgbClr val="0000FF"/>
                </a:solidFill>
                <a:latin typeface="Symbol" charset="2"/>
                <a:cs typeface="Symbol" charset="2"/>
              </a:rPr>
              <a:t>q</a:t>
            </a:r>
            <a:r>
              <a:rPr lang="en-US" sz="7200">
                <a:solidFill>
                  <a:srgbClr val="0000FF"/>
                </a:solidFill>
              </a:rPr>
              <a:t>)</a:t>
            </a:r>
          </a:p>
          <a:p>
            <a:pPr lvl="0">
              <a:buNone/>
            </a:pPr>
            <a:endParaRPr lang="en-US" sz="7200">
              <a:solidFill>
                <a:srgbClr val="0000FF"/>
              </a:solidFill>
              <a:latin typeface="Symbol" charset="2"/>
              <a:cs typeface="Symbol" charset="2"/>
            </a:endParaRPr>
          </a:p>
          <a:p>
            <a:pPr lvl="0">
              <a:buFont typeface="Wingdings" pitchFamily="-109" charset="2"/>
              <a:buChar char="à"/>
            </a:pPr>
            <a:r>
              <a:rPr lang="en-US" sz="7200">
                <a:solidFill>
                  <a:srgbClr val="0000FF"/>
                </a:solidFill>
                <a:sym typeface="Wingdings"/>
              </a:rPr>
              <a:t>dry adiabatic lapse rate in well-mixed layer</a:t>
            </a:r>
          </a:p>
          <a:p>
            <a:pPr lvl="1">
              <a:buNone/>
            </a:pPr>
            <a:r>
              <a:rPr lang="en-US" sz="6800">
                <a:solidFill>
                  <a:srgbClr val="0000FF"/>
                </a:solidFill>
                <a:sym typeface="Wingdings"/>
              </a:rPr>
              <a:t>			ds/dz=0  dT/dz = -g/C</a:t>
            </a:r>
            <a:r>
              <a:rPr lang="en-US" sz="6600" baseline="-25000">
                <a:solidFill>
                  <a:srgbClr val="0000FF"/>
                </a:solidFill>
                <a:sym typeface="Wingdings"/>
              </a:rPr>
              <a:t>p</a:t>
            </a:r>
            <a:r>
              <a:rPr lang="en-US" sz="6800">
                <a:solidFill>
                  <a:srgbClr val="0000FF"/>
                </a:solidFill>
                <a:sym typeface="Wingdings"/>
              </a:rPr>
              <a:t> = </a:t>
            </a:r>
            <a:r>
              <a:rPr lang="en-US" sz="6600">
                <a:solidFill>
                  <a:srgbClr val="0000FF"/>
                </a:solidFill>
                <a:latin typeface="Symbol" charset="2"/>
                <a:cs typeface="Symbol" charset="2"/>
                <a:sym typeface="Wingdings"/>
              </a:rPr>
              <a:t>G</a:t>
            </a:r>
            <a:r>
              <a:rPr lang="en-US" sz="6600" baseline="-25000">
                <a:solidFill>
                  <a:srgbClr val="0000FF"/>
                </a:solidFill>
                <a:sym typeface="Wingdings"/>
              </a:rPr>
              <a:t>d</a:t>
            </a:r>
            <a:r>
              <a:rPr lang="en-US" sz="6800">
                <a:solidFill>
                  <a:srgbClr val="0000FF"/>
                </a:solidFill>
                <a:sym typeface="Wingdings"/>
              </a:rPr>
              <a:t> </a:t>
            </a:r>
            <a:endParaRPr lang="en-US" sz="6800">
              <a:solidFill>
                <a:srgbClr val="0000FF"/>
              </a:solidFill>
              <a:latin typeface="Symbol" charset="2"/>
              <a:cs typeface="Symbol" charset="2"/>
            </a:endParaRPr>
          </a:p>
          <a:p>
            <a:pPr>
              <a:buNone/>
            </a:pP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25035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energies II: moist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Dry:     </a:t>
            </a:r>
            <a:r>
              <a:rPr lang="en-US" sz="7200"/>
              <a:t>s = C</a:t>
            </a:r>
            <a:r>
              <a:rPr lang="en-US" sz="7200" baseline="-25000"/>
              <a:t>p</a:t>
            </a:r>
            <a:r>
              <a:rPr lang="en-US" sz="7200"/>
              <a:t>T + gz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Moist: </a:t>
            </a:r>
            <a:r>
              <a:rPr lang="en-US" sz="7200">
                <a:solidFill>
                  <a:prstClr val="black"/>
                </a:solidFill>
              </a:rPr>
              <a:t>h = C</a:t>
            </a:r>
            <a:r>
              <a:rPr lang="en-US" sz="7200" baseline="-25000">
                <a:solidFill>
                  <a:prstClr val="black"/>
                </a:solidFill>
              </a:rPr>
              <a:t>p</a:t>
            </a:r>
            <a:r>
              <a:rPr lang="en-US" sz="7200">
                <a:solidFill>
                  <a:prstClr val="black"/>
                </a:solidFill>
              </a:rPr>
              <a:t>T+ gz </a:t>
            </a:r>
            <a:r>
              <a:rPr lang="en-US" sz="7200">
                <a:solidFill>
                  <a:srgbClr val="FF0000"/>
                </a:solidFill>
              </a:rPr>
              <a:t>+Lq</a:t>
            </a:r>
            <a:r>
              <a:rPr lang="en-US" sz="7200" baseline="-25000">
                <a:solidFill>
                  <a:srgbClr val="FF0000"/>
                </a:solidFill>
              </a:rPr>
              <a:t>v</a:t>
            </a:r>
          </a:p>
          <a:p>
            <a:pPr lvl="0"/>
            <a:endParaRPr lang="en-US" sz="7200">
              <a:solidFill>
                <a:srgbClr val="0000FF"/>
              </a:solidFill>
            </a:endParaRPr>
          </a:p>
          <a:p>
            <a:pPr lvl="0"/>
            <a:r>
              <a:rPr lang="en-US" sz="4235">
                <a:solidFill>
                  <a:srgbClr val="0000FF"/>
                </a:solidFill>
              </a:rPr>
              <a:t>Conserved during adiabatic vertical motions, even if there is condensation (just like </a:t>
            </a:r>
            <a:r>
              <a:rPr lang="en-US" sz="4235">
                <a:solidFill>
                  <a:srgbClr val="0000FF"/>
                </a:solidFill>
                <a:latin typeface="Symbol" charset="2"/>
                <a:cs typeface="Symbol" charset="2"/>
              </a:rPr>
              <a:t>q</a:t>
            </a:r>
            <a:r>
              <a:rPr lang="en-US" sz="4235" baseline="-25000">
                <a:solidFill>
                  <a:srgbClr val="FF0000"/>
                </a:solidFill>
              </a:rPr>
              <a:t>e</a:t>
            </a:r>
            <a:r>
              <a:rPr lang="en-US" sz="4235">
                <a:solidFill>
                  <a:srgbClr val="0000FF"/>
                </a:solidFill>
              </a:rPr>
              <a:t>)</a:t>
            </a:r>
            <a:endParaRPr lang="en-US" sz="4235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5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Static energies III: saturated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956" y="1143000"/>
            <a:ext cx="10606087" cy="5511561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Dry:     </a:t>
            </a: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= </a:t>
            </a:r>
            <a:r>
              <a:rPr kumimoji="0" lang="en-US" sz="5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57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5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en-US" sz="5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gz</a:t>
            </a:r>
            <a:endParaRPr kumimoji="0" lang="en-US" sz="5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Moist: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    =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gz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Lq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Sat:    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5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gz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Lq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T,p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7200" dirty="0">
              <a:solidFill>
                <a:srgbClr val="0000FF"/>
              </a:solidFill>
            </a:endParaRPr>
          </a:p>
          <a:p>
            <a:pPr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Lq</a:t>
            </a:r>
            <a:r>
              <a:rPr kumimoji="0" lang="en-US" sz="4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T,p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only: </a:t>
            </a:r>
            <a:r>
              <a:rPr kumimoji="0" lang="en-US" sz="43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moisture information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conserved at all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Emphasizes details of T(p): </a:t>
            </a:r>
          </a:p>
          <a:p>
            <a:pPr lvl="1">
              <a:spcBef>
                <a:spcPts val="1000"/>
              </a:spcBef>
              <a:defRPr/>
            </a:pPr>
            <a:r>
              <a:rPr lang="en-US" sz="3900" dirty="0">
                <a:solidFill>
                  <a:srgbClr val="FF0000"/>
                </a:solidFill>
                <a:latin typeface="Calibri" panose="020F0502020204030204"/>
              </a:rPr>
              <a:t>q</a:t>
            </a:r>
            <a:r>
              <a:rPr kumimoji="0" lang="en-US" sz="39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steeply increasing function of T</a:t>
            </a:r>
          </a:p>
          <a:p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7481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Static energies: moist, via RH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956" y="1157287"/>
            <a:ext cx="10606087" cy="5511561"/>
          </a:xfrm>
        </p:spPr>
        <p:txBody>
          <a:bodyPr>
            <a:normAutofit/>
          </a:bodyPr>
          <a:lstStyle/>
          <a:p>
            <a:r>
              <a:rPr lang="en-US" dirty="0"/>
              <a:t>Dry:     </a:t>
            </a:r>
            <a:r>
              <a:rPr lang="en-US" sz="6200" dirty="0"/>
              <a:t>s = </a:t>
            </a:r>
            <a:r>
              <a:rPr lang="en-US" sz="6200" dirty="0" err="1"/>
              <a:t>C</a:t>
            </a:r>
            <a:r>
              <a:rPr lang="en-US" sz="6200" baseline="-25000" dirty="0" err="1"/>
              <a:t>p</a:t>
            </a:r>
            <a:r>
              <a:rPr lang="en-US" sz="6200" dirty="0" err="1"/>
              <a:t>T</a:t>
            </a:r>
            <a:r>
              <a:rPr lang="en-US" sz="6200" dirty="0"/>
              <a:t> + </a:t>
            </a:r>
            <a:r>
              <a:rPr lang="en-US" sz="6200" dirty="0" err="1"/>
              <a:t>gz</a:t>
            </a:r>
            <a:endParaRPr lang="en-US" sz="6200" dirty="0"/>
          </a:p>
          <a:p>
            <a:r>
              <a:rPr lang="en-US" dirty="0">
                <a:solidFill>
                  <a:prstClr val="black"/>
                </a:solidFill>
              </a:rPr>
              <a:t>Moist: </a:t>
            </a:r>
            <a:r>
              <a:rPr lang="en-US" sz="5600" dirty="0">
                <a:solidFill>
                  <a:prstClr val="black"/>
                </a:solidFill>
              </a:rPr>
              <a:t>h    = </a:t>
            </a:r>
            <a:r>
              <a:rPr lang="en-US" sz="5600" dirty="0" err="1">
                <a:solidFill>
                  <a:prstClr val="black"/>
                </a:solidFill>
              </a:rPr>
              <a:t>C</a:t>
            </a:r>
            <a:r>
              <a:rPr lang="en-US" sz="5600" baseline="-25000" dirty="0" err="1">
                <a:solidFill>
                  <a:prstClr val="black"/>
                </a:solidFill>
              </a:rPr>
              <a:t>p</a:t>
            </a:r>
            <a:r>
              <a:rPr lang="en-US" sz="5600" dirty="0" err="1">
                <a:solidFill>
                  <a:prstClr val="black"/>
                </a:solidFill>
              </a:rPr>
              <a:t>T</a:t>
            </a:r>
            <a:r>
              <a:rPr lang="en-US" sz="5600" dirty="0">
                <a:solidFill>
                  <a:prstClr val="black"/>
                </a:solidFill>
              </a:rPr>
              <a:t> + </a:t>
            </a:r>
            <a:r>
              <a:rPr lang="en-US" sz="5600" dirty="0" err="1">
                <a:solidFill>
                  <a:prstClr val="black"/>
                </a:solidFill>
              </a:rPr>
              <a:t>gz</a:t>
            </a:r>
            <a:r>
              <a:rPr lang="en-US" sz="5600" dirty="0">
                <a:solidFill>
                  <a:prstClr val="black"/>
                </a:solidFill>
              </a:rPr>
              <a:t> </a:t>
            </a:r>
            <a:r>
              <a:rPr lang="en-US" sz="5600" dirty="0">
                <a:solidFill>
                  <a:srgbClr val="FF0000"/>
                </a:solidFill>
              </a:rPr>
              <a:t>+ </a:t>
            </a:r>
            <a:r>
              <a:rPr lang="en-US" sz="5600" dirty="0" err="1">
                <a:solidFill>
                  <a:srgbClr val="FF0000"/>
                </a:solidFill>
              </a:rPr>
              <a:t>Lq</a:t>
            </a:r>
            <a:r>
              <a:rPr lang="en-US" sz="5600" baseline="-25000" dirty="0" err="1">
                <a:solidFill>
                  <a:srgbClr val="FF0000"/>
                </a:solidFill>
              </a:rPr>
              <a:t>sat</a:t>
            </a:r>
            <a:r>
              <a:rPr lang="en-US" sz="5600" dirty="0">
                <a:solidFill>
                  <a:srgbClr val="FF0000"/>
                </a:solidFill>
              </a:rPr>
              <a:t>(</a:t>
            </a:r>
            <a:r>
              <a:rPr lang="en-US" sz="5600" dirty="0" err="1">
                <a:solidFill>
                  <a:srgbClr val="FF0000"/>
                </a:solidFill>
              </a:rPr>
              <a:t>T,p</a:t>
            </a:r>
            <a:r>
              <a:rPr lang="en-US" sz="5600" dirty="0">
                <a:solidFill>
                  <a:srgbClr val="FF0000"/>
                </a:solidFill>
              </a:rPr>
              <a:t>)</a:t>
            </a:r>
            <a:r>
              <a:rPr lang="en-US" sz="5600" baseline="30000" dirty="0">
                <a:solidFill>
                  <a:srgbClr val="FF0000"/>
                </a:solidFill>
              </a:rPr>
              <a:t>.</a:t>
            </a:r>
            <a:r>
              <a:rPr lang="en-US" sz="5600" dirty="0">
                <a:solidFill>
                  <a:srgbClr val="7030A0"/>
                </a:solidFill>
              </a:rPr>
              <a:t>RH</a:t>
            </a:r>
          </a:p>
          <a:p>
            <a:r>
              <a:rPr lang="en-US" sz="3100" dirty="0">
                <a:solidFill>
                  <a:prstClr val="black"/>
                </a:solidFill>
                <a:latin typeface="Calibri" panose="020F0502020204030204"/>
              </a:rPr>
              <a:t>Sat</a:t>
            </a: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   </a:t>
            </a:r>
            <a:r>
              <a:rPr lang="en-US" sz="5600" dirty="0" err="1">
                <a:solidFill>
                  <a:srgbClr val="000000"/>
                </a:solidFill>
              </a:rPr>
              <a:t>h</a:t>
            </a:r>
            <a:r>
              <a:rPr lang="en-US" sz="5600" baseline="-25000" dirty="0" err="1">
                <a:solidFill>
                  <a:srgbClr val="000000"/>
                </a:solidFill>
              </a:rPr>
              <a:t>sat</a:t>
            </a:r>
            <a:r>
              <a:rPr lang="en-US" sz="5600" baseline="-25000" dirty="0">
                <a:solidFill>
                  <a:srgbClr val="000000"/>
                </a:solidFill>
              </a:rPr>
              <a:t> </a:t>
            </a:r>
            <a:r>
              <a:rPr lang="en-US" sz="5600" dirty="0">
                <a:solidFill>
                  <a:srgbClr val="000000"/>
                </a:solidFill>
              </a:rPr>
              <a:t>= </a:t>
            </a:r>
            <a:r>
              <a:rPr lang="en-US" sz="5600" dirty="0" err="1">
                <a:solidFill>
                  <a:srgbClr val="000000"/>
                </a:solidFill>
              </a:rPr>
              <a:t>C</a:t>
            </a:r>
            <a:r>
              <a:rPr lang="en-US" sz="5600" baseline="-25000" dirty="0" err="1">
                <a:solidFill>
                  <a:srgbClr val="000000"/>
                </a:solidFill>
              </a:rPr>
              <a:t>p</a:t>
            </a:r>
            <a:r>
              <a:rPr lang="en-US" sz="5600" dirty="0" err="1">
                <a:solidFill>
                  <a:srgbClr val="000000"/>
                </a:solidFill>
              </a:rPr>
              <a:t>T</a:t>
            </a:r>
            <a:r>
              <a:rPr lang="en-US" sz="5600" dirty="0">
                <a:solidFill>
                  <a:srgbClr val="000000"/>
                </a:solidFill>
              </a:rPr>
              <a:t> + </a:t>
            </a:r>
            <a:r>
              <a:rPr lang="en-US" sz="5600" dirty="0" err="1">
                <a:solidFill>
                  <a:srgbClr val="000000"/>
                </a:solidFill>
              </a:rPr>
              <a:t>gz</a:t>
            </a:r>
            <a:r>
              <a:rPr lang="en-US" sz="5600" dirty="0">
                <a:solidFill>
                  <a:srgbClr val="000000"/>
                </a:solidFill>
              </a:rPr>
              <a:t> </a:t>
            </a:r>
            <a:r>
              <a:rPr lang="en-US" sz="5600" dirty="0">
                <a:solidFill>
                  <a:srgbClr val="FF0000"/>
                </a:solidFill>
              </a:rPr>
              <a:t>+ </a:t>
            </a:r>
            <a:r>
              <a:rPr lang="en-US" sz="5600" dirty="0" err="1">
                <a:solidFill>
                  <a:srgbClr val="FF0000"/>
                </a:solidFill>
              </a:rPr>
              <a:t>Lq</a:t>
            </a:r>
            <a:r>
              <a:rPr lang="en-US" sz="5600" baseline="-25000" dirty="0" err="1">
                <a:solidFill>
                  <a:srgbClr val="FF0000"/>
                </a:solidFill>
              </a:rPr>
              <a:t>sat</a:t>
            </a:r>
            <a:r>
              <a:rPr lang="en-US" sz="5600" dirty="0">
                <a:solidFill>
                  <a:srgbClr val="FF0000"/>
                </a:solidFill>
              </a:rPr>
              <a:t>(</a:t>
            </a:r>
            <a:r>
              <a:rPr lang="en-US" sz="5600" dirty="0" err="1">
                <a:solidFill>
                  <a:srgbClr val="FF0000"/>
                </a:solidFill>
              </a:rPr>
              <a:t>T,p</a:t>
            </a:r>
            <a:r>
              <a:rPr lang="en-US" sz="5600" dirty="0">
                <a:solidFill>
                  <a:srgbClr val="FF0000"/>
                </a:solidFill>
              </a:rPr>
              <a:t>)</a:t>
            </a:r>
            <a:endParaRPr lang="en-US" sz="56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7200" dirty="0">
              <a:solidFill>
                <a:srgbClr val="0000FF"/>
              </a:solidFill>
            </a:endParaRPr>
          </a:p>
          <a:p>
            <a:r>
              <a:rPr lang="en-US" sz="4400" dirty="0">
                <a:solidFill>
                  <a:srgbClr val="0000FF"/>
                </a:solidFill>
              </a:rPr>
              <a:t>emphasizes that RH sensor only affects h, not the other two</a:t>
            </a:r>
          </a:p>
          <a:p>
            <a:pPr marL="0" indent="0">
              <a:buNone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9553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80633" y="574843"/>
            <a:ext cx="2005263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15119" y="2302867"/>
            <a:ext cx="22653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alibri"/>
              </a:rPr>
              <a:t>s =C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h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(p)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3666" y="2785982"/>
            <a:ext cx="2681503" cy="954107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 =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(p)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    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,p)</a:t>
            </a:r>
            <a:r>
              <a:rPr lang="en-US" sz="2800" b="1">
                <a:ln>
                  <a:solidFill>
                    <a:srgbClr val="0000FF"/>
                  </a:solidFill>
                </a:ln>
                <a:solidFill>
                  <a:srgbClr val="94EBF7"/>
                </a:solidFill>
                <a:latin typeface="Calibri"/>
              </a:rPr>
              <a:t>*RH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11961" y="1160383"/>
            <a:ext cx="267028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=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(p)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	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,p)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7132053" y="2118896"/>
            <a:ext cx="1310106" cy="655053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7197562" y="3636211"/>
            <a:ext cx="1117596" cy="299449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7FB1D-B2E4-2286-92A3-81BC3903B7AB}"/>
              </a:ext>
            </a:extLst>
          </p:cNvPr>
          <p:cNvSpPr txBox="1"/>
          <p:nvPr/>
        </p:nvSpPr>
        <p:spPr>
          <a:xfrm>
            <a:off x="454473" y="360163"/>
            <a:ext cx="40606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/>
              <a:t>Three profiles tell the story: we saw the bottom 50 hPa already</a:t>
            </a:r>
          </a:p>
        </p:txBody>
      </p:sp>
    </p:spTree>
    <p:extLst>
      <p:ext uri="{BB962C8B-B14F-4D97-AF65-F5344CB8AC3E}">
        <p14:creationId xmlns:p14="http://schemas.microsoft.com/office/powerpoint/2010/main" val="597534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9976</TotalTime>
  <Words>1385</Words>
  <Application>Microsoft Macintosh PowerPoint</Application>
  <PresentationFormat>Widescreen</PresentationFormat>
  <Paragraphs>208</Paragraphs>
  <Slides>44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PT Sans</vt:lpstr>
      <vt:lpstr>Symbol</vt:lpstr>
      <vt:lpstr>Times New Roman</vt:lpstr>
      <vt:lpstr>Wingdings</vt:lpstr>
      <vt:lpstr>Office Theme</vt:lpstr>
      <vt:lpstr>Equation</vt:lpstr>
      <vt:lpstr>Energy profiles by mass (pressure) &amp; deep moist convection</vt:lpstr>
      <vt:lpstr>Convection: why air bothers to move</vt:lpstr>
      <vt:lpstr>Convection: why air bothers to move</vt:lpstr>
      <vt:lpstr> Sensible vs. latent fluxes over tropical ocean </vt:lpstr>
      <vt:lpstr>static energy and parcel buoyancy </vt:lpstr>
      <vt:lpstr>Static energies II: moist</vt:lpstr>
      <vt:lpstr>Static energies III: saturated</vt:lpstr>
      <vt:lpstr>Static energies: moist, via RH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Below the LCL, buoyancy is just s, or sv</vt:lpstr>
      <vt:lpstr>PowerPoint Presentation</vt:lpstr>
      <vt:lpstr>PowerPoint Presentation</vt:lpstr>
      <vt:lpstr>PowerPoint Presentation</vt:lpstr>
      <vt:lpstr>One way to look at a (tropical) sounding: a sample of a “sky” with  a statistical population of convective moisture transports from below</vt:lpstr>
      <vt:lpstr>One way to look at a (tropical) sounding: a sample of a “sky” with  a statistical population of convective moisture transports from below</vt:lpstr>
      <vt:lpstr>One way to look at a (tropical) sounding: a sample of a “sky” with  a statistical population of convective moisture transports from below</vt:lpstr>
      <vt:lpstr>From Colab notebook for class exercise: ensemble of parcels, mixing rates -&gt; detrainment</vt:lpstr>
      <vt:lpstr>Same geometric relations for entropy, q-qe or s-h  (but not at all obvious for maths of S,q)</vt:lpstr>
      <vt:lpstr>Horrible choice: q variables vs z, but same story</vt:lpstr>
      <vt:lpstr>10:30 - 12:30 local change uncaps convection</vt:lpstr>
      <vt:lpstr>skew-T view of sounding evolution</vt:lpstr>
      <vt:lpstr>PowerPoint Presentation</vt:lpstr>
      <vt:lpstr>PowerPoint Presentation</vt:lpstr>
      <vt:lpstr>Exercise: get sounding near a multi-depth convective sky photo</vt:lpstr>
      <vt:lpstr>2023-11-02 12Z (today)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Good enough equations II</vt:lpstr>
      <vt:lpstr>PowerPoint Presentation</vt:lpstr>
      <vt:lpstr>Why skew the T? Otherwise crazy wide</vt:lpstr>
      <vt:lpstr>Why log-p? At least there’s a reason</vt:lpstr>
      <vt:lpstr>Why T vs. log-p?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Mapes, Brian Earle</dc:creator>
  <cp:lastModifiedBy>Mapes, Brian Earle</cp:lastModifiedBy>
  <cp:revision>16</cp:revision>
  <dcterms:created xsi:type="dcterms:W3CDTF">2023-11-02T16:22:53Z</dcterms:created>
  <dcterms:modified xsi:type="dcterms:W3CDTF">2024-11-06T14:53:03Z</dcterms:modified>
</cp:coreProperties>
</file>